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sldIdLst>
    <p:sldId id="274" r:id="rId2"/>
    <p:sldId id="384" r:id="rId3"/>
    <p:sldId id="381" r:id="rId4"/>
    <p:sldId id="354" r:id="rId5"/>
    <p:sldId id="388" r:id="rId6"/>
    <p:sldId id="391" r:id="rId7"/>
    <p:sldId id="394" r:id="rId8"/>
    <p:sldId id="392" r:id="rId9"/>
    <p:sldId id="390" r:id="rId10"/>
    <p:sldId id="382" r:id="rId11"/>
    <p:sldId id="383" r:id="rId12"/>
    <p:sldId id="386" r:id="rId13"/>
    <p:sldId id="359" r:id="rId14"/>
    <p:sldId id="389" r:id="rId15"/>
    <p:sldId id="387" r:id="rId16"/>
    <p:sldId id="385" r:id="rId17"/>
    <p:sldId id="34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B894"/>
    <a:srgbClr val="BEBFCA"/>
    <a:srgbClr val="666699"/>
    <a:srgbClr val="008080"/>
    <a:srgbClr val="FF0066"/>
    <a:srgbClr val="01015D"/>
    <a:srgbClr val="000099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6" autoAdjust="0"/>
    <p:restoredTop sz="94646" autoAdjust="0"/>
  </p:normalViewPr>
  <p:slideViewPr>
    <p:cSldViewPr>
      <p:cViewPr varScale="1">
        <p:scale>
          <a:sx n="74" d="100"/>
          <a:sy n="74" d="100"/>
        </p:scale>
        <p:origin x="-12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83EE177-03CF-4E80-8763-8D73018DE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820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2310A-2CE0-42C4-87F2-9E06A45D8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549B5-51E6-4941-A88E-5A4D98725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7D533-AFA0-4B16-92C5-E57A3CB0D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7176-576D-4BC6-A5C3-8E462C385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1DE08-23FD-445B-B05B-F39D19FD7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14C65-6507-4911-A522-765103D11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06D59-3BDE-4694-8E46-50E6C181C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58436-DB2B-4D9B-A32B-049873F72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8A5F7-371D-42B4-A631-CEA7F1F22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2418F-311E-4DF1-850B-68B368500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C201-DB7E-48D6-9A6D-0A07D5B24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6FC23-6DBD-4789-98EC-702F071D3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AD821-C9DF-4F3D-853D-EC4CADF86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0B0D-EDFD-40F3-B6DA-12332DBFE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C6CBB-5721-44FA-AC13-BCE6A2BE5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EFCFC-73D5-4B6F-B80B-22C09AA10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44D70-F0D3-4103-AE46-A88A0EA56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68511C63-87DA-4FED-80DD-D07126583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gor\Desktop\&#1053;&#1086;&#1074;&#1072;&#1103;%20&#1050;&#1054;&#1043;&#1053;&#1054;%20&#1087;&#1072;&#1087;&#1082;&#1072;\&#1082;&#1086;&#1075;&#1085;&#1086;&#1074;&#1091;&#1079;&#1060;&#1080;&#1083;&#1100;&#1084;.wmv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video" Target="file:///C:\Users\obs\Desktop\BigD\&#1044;&#1086;&#1082;&#1083;&#1072;&#1076;&#1099;%20BRIS%20VII\3.avi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video" Target="file:///C:\Users\obs\Desktop\BigD\&#1044;&#1086;&#1082;&#1083;&#1072;&#1076;&#1099;%20BRIS%20VII\5-1.wmv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video" Target="file:///C:\Users\obs\Desktop\BigD\&#1044;&#1086;&#1082;&#1083;&#1072;&#1076;&#1099;%20BRIS%20VII\&#1075;&#1080;&#1087;&#1077;&#1088;&#1082;&#1091;&#1073;.wmv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5"/>
          <p:cNvSpPr>
            <a:spLocks noChangeArrowheads="1" noChangeShapeType="1" noTextEdit="1"/>
          </p:cNvSpPr>
          <p:nvPr/>
        </p:nvSpPr>
        <p:spPr bwMode="auto">
          <a:xfrm>
            <a:off x="5867400" y="476250"/>
            <a:ext cx="28733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BRIS VII</a:t>
            </a:r>
            <a:endParaRPr lang="ru-RU" sz="2000" b="1" kern="1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5837238"/>
            <a:ext cx="1368425" cy="90487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808288" y="4076700"/>
            <a:ext cx="56165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Технологии когнитивной визуализации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 Программные системы 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SW 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и 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SH </a:t>
            </a:r>
            <a:endParaRPr lang="ru-R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+mn-cs"/>
            </a:endParaRP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 Примеры и перспективы</a:t>
            </a:r>
          </a:p>
        </p:txBody>
      </p:sp>
      <p:sp>
        <p:nvSpPr>
          <p:cNvPr id="20484" name="Прямоугольник 6"/>
          <p:cNvSpPr>
            <a:spLocks noChangeArrowheads="1"/>
          </p:cNvSpPr>
          <p:nvPr/>
        </p:nvSpPr>
        <p:spPr bwMode="auto">
          <a:xfrm>
            <a:off x="792163" y="1700213"/>
            <a:ext cx="799306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/>
              <a:t>Развитие когнитивных технологий анализа многомерных данных распределённых информационных систем фундаментальной науки</a:t>
            </a:r>
            <a:endParaRPr lang="ru-RU" sz="3200"/>
          </a:p>
        </p:txBody>
      </p:sp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4211638" y="6237288"/>
            <a:ext cx="2305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C000"/>
                </a:solidFill>
              </a:rPr>
              <a:t>П. Нижний Архыз</a:t>
            </a:r>
            <a:endParaRPr lang="ru-RU">
              <a:solidFill>
                <a:srgbClr val="FFC000"/>
              </a:solidFill>
            </a:endParaRP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395288" y="215900"/>
            <a:ext cx="48244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Витковский В.В. Горохов В.Л. </a:t>
            </a:r>
          </a:p>
          <a:p>
            <a:pPr eaLnBrk="0" hangingPunct="0"/>
            <a:r>
              <a:rPr lang="ru-RU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Величко А.М.</a:t>
            </a:r>
            <a:r>
              <a:rPr lang="en-US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Желенкова О.П.</a:t>
            </a:r>
          </a:p>
          <a:p>
            <a:pPr eaLnBrk="0" hangingPunct="0"/>
            <a:r>
              <a:rPr lang="ru-RU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Комаринский С.Л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slow" advTm="659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506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Основные направления применения</a:t>
            </a:r>
            <a:endParaRPr lang="ru-RU" dirty="0"/>
          </a:p>
        </p:txBody>
      </p:sp>
      <p:sp>
        <p:nvSpPr>
          <p:cNvPr id="29698" name="Прямоугольник 6"/>
          <p:cNvSpPr>
            <a:spLocks noChangeArrowheads="1"/>
          </p:cNvSpPr>
          <p:nvPr/>
        </p:nvSpPr>
        <p:spPr bwMode="auto">
          <a:xfrm>
            <a:off x="611188" y="1700213"/>
            <a:ext cx="828198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AutoNum type="arabicPeriod"/>
            </a:pPr>
            <a:r>
              <a:rPr lang="ru-RU" sz="2800" i="1"/>
              <a:t>Исследование и развитие технологии когнитивной визуализации для анализа больших объемов экспериментальных данных </a:t>
            </a:r>
            <a:endParaRPr lang="en-US" sz="2800" i="1"/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 i="1"/>
              <a:t>Исследование и развитие технологии когнитивной визуализации для систем поддержки принятия решений с учетом больших объемов гетерогенных многомерных данных </a:t>
            </a:r>
            <a:endParaRPr lang="ru-RU" sz="280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6075363"/>
            <a:ext cx="1008063" cy="6667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506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Основные направления применения</a:t>
            </a:r>
            <a:endParaRPr lang="ru-RU" dirty="0"/>
          </a:p>
        </p:txBody>
      </p:sp>
      <p:sp>
        <p:nvSpPr>
          <p:cNvPr id="30722" name="Прямоугольник 6"/>
          <p:cNvSpPr>
            <a:spLocks noChangeArrowheads="1"/>
          </p:cNvSpPr>
          <p:nvPr/>
        </p:nvSpPr>
        <p:spPr bwMode="auto">
          <a:xfrm>
            <a:off x="611188" y="1700213"/>
            <a:ext cx="828198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AutoNum type="arabicPeriod" startAt="3"/>
            </a:pPr>
            <a:r>
              <a:rPr lang="ru-RU" sz="2800" i="1"/>
              <a:t>Разработка когнитивных технологии многопараметрического мониторинга распределённых техногностических систем </a:t>
            </a:r>
          </a:p>
          <a:p>
            <a:pPr marL="514350" indent="-514350" algn="just">
              <a:buFont typeface="Arial" charset="0"/>
              <a:buAutoNum type="arabicPeriod" startAt="3"/>
            </a:pPr>
            <a:r>
              <a:rPr lang="ru-RU" sz="2800" i="1"/>
              <a:t>Разработка когнитивных вычислительных алгоритмов и технологий анализа изображений дистанционного зондирования Земли и гетерогенных данных служб мониторинга солнечно-земных связей </a:t>
            </a:r>
            <a:endParaRPr lang="ru-RU" sz="280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6075363"/>
            <a:ext cx="1008063" cy="6667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gor\Desktop\ЛЕКСТАВРОПОЛЬ\bardannie\hudf-v-z  -b-v(32-29) v proeccci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343025"/>
            <a:ext cx="601345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44675"/>
            <a:ext cx="3095625" cy="3240088"/>
          </a:xfrm>
        </p:spPr>
        <p:txBody>
          <a:bodyPr/>
          <a:lstStyle/>
          <a:p>
            <a:pPr algn="l">
              <a:defRPr/>
            </a:pPr>
            <a:r>
              <a:rPr lang="ru-RU" sz="24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Найдена нелинейная зависимость между двумя характеристиками галактик  с выявлением трех  подтипов галактик</a:t>
            </a:r>
            <a:endParaRPr lang="ru-RU" sz="24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250" y="188913"/>
            <a:ext cx="59055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Пример анализа данных глубокого обзора </a:t>
            </a:r>
            <a:r>
              <a:rPr lang="en-US" sz="36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HDFC</a:t>
            </a:r>
            <a:endParaRPr lang="ru-RU" sz="3600" dirty="0">
              <a:solidFill>
                <a:schemeClr val="bg1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6075363"/>
            <a:ext cx="1008063" cy="6667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/>
              <a:t>Пример препарированного когнитивного образа</a:t>
            </a:r>
            <a:endParaRPr lang="ru-RU" sz="36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6075363"/>
            <a:ext cx="1008063" cy="6667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32771" name="Picture 2" descr="барспас4"/>
          <p:cNvPicPr>
            <a:picLocks noChangeAspect="1" noChangeArrowheads="1"/>
          </p:cNvPicPr>
          <p:nvPr/>
        </p:nvPicPr>
        <p:blipFill>
          <a:blip r:embed="rId3"/>
          <a:srcRect t="1874" r="36497" b="36275"/>
          <a:stretch>
            <a:fillRect/>
          </a:stretch>
        </p:blipFill>
        <p:spPr bwMode="auto">
          <a:xfrm>
            <a:off x="1763713" y="1700213"/>
            <a:ext cx="70723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982663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Когнитивный мониторинг заболеваемости в мегаполисе</a:t>
            </a:r>
            <a:endParaRPr lang="ru-RU" sz="3600" dirty="0"/>
          </a:p>
        </p:txBody>
      </p:sp>
      <p:pic>
        <p:nvPicPr>
          <p:cNvPr id="37899" name="Picture 2" descr="Кз ч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84313"/>
            <a:ext cx="1876425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3" descr="мдинСП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285875"/>
            <a:ext cx="4921250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6" descr="C:\Users\gor\Desktop\мегапол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25" y="6286500"/>
            <a:ext cx="18173700" cy="1104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3429000" y="1712913"/>
          <a:ext cx="3049588" cy="2359025"/>
        </p:xfrm>
        <a:graphic>
          <a:graphicData uri="http://schemas.openxmlformats.org/presentationml/2006/ole">
            <p:oleObj spid="_x0000_s37897" name="Презентация" r:id="rId6" imgW="2709566" imgH="2031475" progId="PowerPoint.Show.8">
              <p:embed/>
            </p:oleObj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000375" y="5143500"/>
            <a:ext cx="58388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ru-RU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Выявлены зоны распространения заболеваний, связанных с экологической обстановкой в мегаполисе</a:t>
            </a:r>
          </a:p>
        </p:txBody>
      </p:sp>
      <p:pic>
        <p:nvPicPr>
          <p:cNvPr id="37903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6075363"/>
            <a:ext cx="1008063" cy="6667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огновуз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557338"/>
            <a:ext cx="6780213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44675"/>
            <a:ext cx="2663825" cy="3240088"/>
          </a:xfrm>
        </p:spPr>
        <p:txBody>
          <a:bodyPr/>
          <a:lstStyle/>
          <a:p>
            <a:pPr algn="l">
              <a:defRPr/>
            </a:pPr>
            <a:r>
              <a:rPr lang="ru-RU" sz="24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Стратификация вузов по стоимости обучения, качеству обучения  и доступности</a:t>
            </a:r>
            <a:endParaRPr lang="ru-RU" sz="24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468313" y="188913"/>
            <a:ext cx="8247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ru-RU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Пример когнитивного образа множества вузов в многомерном пространстве характеристик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6075363"/>
            <a:ext cx="1008063" cy="6667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A3AA8-CEA6-4D4A-B90D-E95D53D2F08B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3505200" y="5780088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1" lang="ru-RU" sz="1400">
                <a:cs typeface="Times New Roman" pitchFamily="18" charset="0"/>
              </a:rPr>
              <a:t>  </a:t>
            </a:r>
            <a:endParaRPr kumimoji="1" lang="ru-RU" sz="2400"/>
          </a:p>
        </p:txBody>
      </p:sp>
      <p:sp>
        <p:nvSpPr>
          <p:cNvPr id="7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ED9643-3175-4D06-8B4E-5824AEB93E61}" type="datetime1">
              <a:rPr lang="ru-RU"/>
              <a:pPr>
                <a:defRPr/>
              </a:pPr>
              <a:t>25.07.2014</a:t>
            </a:fld>
            <a:endParaRPr lang="ru-RU" dirty="0"/>
          </a:p>
        </p:txBody>
      </p:sp>
      <p:pic>
        <p:nvPicPr>
          <p:cNvPr id="39940" name="Picture 9" descr="Natrix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79513"/>
            <a:ext cx="7191375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468313" y="0"/>
            <a:ext cx="84042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Пример визуализации </a:t>
            </a:r>
          </a:p>
          <a:p>
            <a:pPr algn="ctr">
              <a:defRPr/>
            </a:pPr>
            <a:r>
              <a:rPr lang="ru-RU" sz="32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кредитных историй клиентов банка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6075363"/>
            <a:ext cx="1008063" cy="6667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40962" name="Picture 10" descr="Dom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2538" y="620713"/>
            <a:ext cx="7496175" cy="561657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764704"/>
            <a:ext cx="5857916" cy="92333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/>
                <a:solidFill>
                  <a:schemeClr val="bg1">
                    <a:lumMod val="25000"/>
                    <a:lumOff val="75000"/>
                  </a:schemeClr>
                </a:solidFill>
                <a:cs typeface="+mn-cs"/>
              </a:rPr>
              <a:t>СПАСИБО ВСЕМ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937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Введение</a:t>
            </a:r>
            <a:endParaRPr lang="ru-RU" dirty="0">
              <a:solidFill>
                <a:schemeClr val="bg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684213" y="908050"/>
            <a:ext cx="82804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sz="2400"/>
              <a:t>	</a:t>
            </a:r>
            <a:r>
              <a:rPr lang="ru-RU" sz="2800"/>
              <a:t>Проблема совместной обработки и анализа большого объёма </a:t>
            </a:r>
            <a:r>
              <a:rPr lang="ru-RU" sz="2800" i="1"/>
              <a:t>разнородных</a:t>
            </a:r>
            <a:r>
              <a:rPr lang="ru-RU" sz="2800"/>
              <a:t> данных, равно как данных с ошибками, пропусками и искажениями, является особенно актуальной для экспериментальной науки.</a:t>
            </a:r>
            <a:r>
              <a:rPr lang="en-US" sz="2800"/>
              <a:t> </a:t>
            </a:r>
          </a:p>
          <a:p>
            <a:pPr algn="just"/>
            <a:r>
              <a:rPr lang="en-US" sz="2800"/>
              <a:t>	</a:t>
            </a:r>
            <a:r>
              <a:rPr lang="ru-RU" sz="2800"/>
              <a:t>Весьма пер</a:t>
            </a:r>
            <a:r>
              <a:rPr lang="en-US" sz="2800"/>
              <a:t>c</a:t>
            </a:r>
            <a:r>
              <a:rPr lang="ru-RU" sz="2800"/>
              <a:t>пективной представляется разработка </a:t>
            </a:r>
            <a:r>
              <a:rPr lang="ru-RU" sz="2800" i="1"/>
              <a:t>когнитивной технологии </a:t>
            </a:r>
            <a:r>
              <a:rPr lang="ru-RU" sz="2800"/>
              <a:t>и методик, обеспечивающих её применение при мониторинге экологических, технических, социальных, экономических и политических систем, а также для систем принятия решений и управления.</a:t>
            </a:r>
            <a:endParaRPr lang="en-GB" sz="2800"/>
          </a:p>
        </p:txBody>
      </p:sp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5837238"/>
            <a:ext cx="1368425" cy="90487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Cognitive visualization </a:t>
            </a:r>
            <a:endParaRPr lang="ru-RU" dirty="0"/>
          </a:p>
        </p:txBody>
      </p:sp>
      <p:pic>
        <p:nvPicPr>
          <p:cNvPr id="22530" name="Picture 3" descr="Animati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82581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23850" y="188913"/>
            <a:ext cx="8640763" cy="1133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SpaceWalker (SW) 3D System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6075363"/>
            <a:ext cx="1008063" cy="6667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684213" y="1412875"/>
            <a:ext cx="80645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/>
              <a:t>	Реализованная на Java программная система когнитивной визуализации </a:t>
            </a:r>
            <a:r>
              <a:rPr lang="ru-RU" sz="2800" b="1">
                <a:solidFill>
                  <a:srgbClr val="FFFF00"/>
                </a:solidFill>
              </a:rPr>
              <a:t>SpaceWalker</a:t>
            </a:r>
            <a:r>
              <a:rPr lang="ru-RU" sz="2800"/>
              <a:t>, основана на алгоритмах свободных от предварительных соображений о статистической или геометрической структуре данных, представляющих объекты мониторинга. </a:t>
            </a:r>
          </a:p>
          <a:p>
            <a:pPr algn="just"/>
            <a:r>
              <a:rPr lang="ru-RU" sz="2800"/>
              <a:t>	Система создаёт динамический 3</a:t>
            </a:r>
            <a:r>
              <a:rPr lang="en-US" sz="2800"/>
              <a:t>D </a:t>
            </a:r>
            <a:r>
              <a:rPr lang="ru-RU" sz="2800"/>
              <a:t>образ, позволяет оперативно проводить многомерный когнитивный анализ многомерных данных произвольной природы.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28625" y="214313"/>
            <a:ext cx="8229600" cy="785812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SpaceWalker</a:t>
            </a:r>
            <a:r>
              <a:rPr lang="en-US" dirty="0" smtClean="0"/>
              <a:t> 3D image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6075363"/>
            <a:ext cx="1008063" cy="6667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5" name="3.avi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143000"/>
            <a:ext cx="7224713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793750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НАПРАВЛЕНИЯ РАЗВИТИЯ</a:t>
            </a:r>
            <a:endParaRPr lang="ru-RU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6075363"/>
            <a:ext cx="1008063" cy="6667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492125" y="1243013"/>
            <a:ext cx="83534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 algn="just">
              <a:buFont typeface="Arial" charset="0"/>
              <a:buAutoNum type="arabicPeriod"/>
            </a:pPr>
            <a:r>
              <a:rPr lang="ru-RU" sz="28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Увеличение размерности когнитивных образов.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интерфейсов интерактивного управления.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Универсализация интерфейса ввода-вывода для различных форматов и баз данных.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Адаптация для перспективных аппаратно-программных платформ.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3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28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телевизионных технологий.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Когнитивная визуализация в недекартовых координатах</a:t>
            </a:r>
            <a:r>
              <a:rPr lang="ru-RU" sz="24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Исследование феномена когнитивного видиния.</a:t>
            </a:r>
            <a:endParaRPr lang="en-US" sz="280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7937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SpaceHedgehog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SH) system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6075363"/>
            <a:ext cx="1008063" cy="6667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755650" y="1190625"/>
            <a:ext cx="82089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400">
                <a:solidFill>
                  <a:srgbClr val="FFFFFF"/>
                </a:solidFill>
                <a:ea typeface="Calibri" pitchFamily="34" charset="0"/>
                <a:cs typeface="Courier New" pitchFamily="49" charset="0"/>
              </a:rPr>
              <a:t>	</a:t>
            </a:r>
            <a:r>
              <a:rPr lang="ru-RU" sz="2400">
                <a:solidFill>
                  <a:srgbClr val="FFFFFF"/>
                </a:solidFill>
                <a:ea typeface="Calibri" pitchFamily="34" charset="0"/>
                <a:cs typeface="Courier New" pitchFamily="49" charset="0"/>
              </a:rPr>
              <a:t>На основе исследования и развития технологии когнитивной визуализации разработана методика и технология когнитивной 6</a:t>
            </a:r>
            <a:r>
              <a:rPr lang="en-US" sz="2400">
                <a:solidFill>
                  <a:srgbClr val="FFFFFF"/>
                </a:solidFill>
                <a:ea typeface="Calibri" pitchFamily="34" charset="0"/>
                <a:cs typeface="Courier New" pitchFamily="49" charset="0"/>
              </a:rPr>
              <a:t>D </a:t>
            </a:r>
            <a:r>
              <a:rPr lang="ru-RU" sz="2400">
                <a:solidFill>
                  <a:srgbClr val="FFFFFF"/>
                </a:solidFill>
                <a:ea typeface="Calibri" pitchFamily="34" charset="0"/>
                <a:cs typeface="Courier New" pitchFamily="49" charset="0"/>
              </a:rPr>
              <a:t>визуализации многомерных данных, которая предоставляет возможность одновременно визуально воспринимать и анализировать в динамике шесть произвольных параметров многомерного объекта.</a:t>
            </a:r>
          </a:p>
          <a:p>
            <a:pPr algn="just"/>
            <a:r>
              <a:rPr lang="ru-RU" sz="2400">
                <a:solidFill>
                  <a:srgbClr val="FFFFFF"/>
                </a:solidFill>
                <a:ea typeface="Calibri" pitchFamily="34" charset="0"/>
                <a:cs typeface="Courier New" pitchFamily="49" charset="0"/>
              </a:rPr>
              <a:t>	С использованием опыта разработки и применения комплекса </a:t>
            </a:r>
            <a:r>
              <a:rPr lang="en-US" sz="2400">
                <a:solidFill>
                  <a:srgbClr val="FFFFFF"/>
                </a:solidFill>
                <a:ea typeface="Calibri" pitchFamily="34" charset="0"/>
                <a:cs typeface="Courier New" pitchFamily="49" charset="0"/>
              </a:rPr>
              <a:t>SW</a:t>
            </a:r>
            <a:r>
              <a:rPr lang="ru-RU" sz="2400">
                <a:solidFill>
                  <a:srgbClr val="FFFFFF"/>
                </a:solidFill>
                <a:ea typeface="Calibri" pitchFamily="34" charset="0"/>
                <a:cs typeface="Courier New" pitchFamily="49" charset="0"/>
              </a:rPr>
              <a:t> была разработана система </a:t>
            </a:r>
            <a:r>
              <a:rPr lang="en-US" sz="2400">
                <a:solidFill>
                  <a:srgbClr val="FFFFFF"/>
                </a:solidFill>
                <a:ea typeface="Calibri" pitchFamily="34" charset="0"/>
                <a:cs typeface="Courier New" pitchFamily="49" charset="0"/>
              </a:rPr>
              <a:t>SH</a:t>
            </a:r>
            <a:r>
              <a:rPr lang="ru-RU" sz="2400">
                <a:solidFill>
                  <a:srgbClr val="FFFFFF"/>
                </a:solidFill>
                <a:ea typeface="Calibri" pitchFamily="34" charset="0"/>
                <a:cs typeface="Courier New" pitchFamily="49" charset="0"/>
              </a:rPr>
              <a:t>, позволяющая строить 6</a:t>
            </a:r>
            <a:r>
              <a:rPr lang="en-US" sz="2400">
                <a:solidFill>
                  <a:srgbClr val="FFFFFF"/>
                </a:solidFill>
                <a:ea typeface="Calibri" pitchFamily="34" charset="0"/>
                <a:cs typeface="Courier New" pitchFamily="49" charset="0"/>
              </a:rPr>
              <a:t>D</a:t>
            </a:r>
            <a:r>
              <a:rPr lang="ru-RU" sz="2400">
                <a:solidFill>
                  <a:srgbClr val="FFFFFF"/>
                </a:solidFill>
                <a:ea typeface="Calibri" pitchFamily="34" charset="0"/>
                <a:cs typeface="Courier New" pitchFamily="49" charset="0"/>
              </a:rPr>
              <a:t> (псевдошестимерное) динамическое изображение, где каждая точка в трехмерном облаке параметров дополнена ортом, ориентированом в соответствии с тремя другими параметрами объекта. </a:t>
            </a:r>
            <a:endParaRPr lang="en-US" sz="2400">
              <a:solidFill>
                <a:srgbClr val="FFFFFF"/>
              </a:solidFill>
              <a:ea typeface="Calibri" pitchFamily="34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7937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SpaceHedgehog</a:t>
            </a:r>
            <a:r>
              <a:rPr lang="en-US" dirty="0" smtClean="0"/>
              <a:t> 6D image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6075363"/>
            <a:ext cx="1008063" cy="6667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27653" name="5-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125538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14" fill="hold"/>
                                        <p:tgtEl>
                                          <p:spTgt spid="276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6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188913"/>
            <a:ext cx="8229600" cy="919162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Noncartesian</a:t>
            </a:r>
            <a:r>
              <a:rPr lang="en-US" dirty="0" smtClean="0"/>
              <a:t> coordinates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6075363"/>
            <a:ext cx="1008063" cy="6667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28677" name="гиперкуб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196975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0" fill="hold"/>
                                        <p:tgtEl>
                                          <p:spTgt spid="28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рбита">
  <a:themeElements>
    <a:clrScheme name="Орбита 10">
      <a:dk1>
        <a:srgbClr val="9292FE"/>
      </a:dk1>
      <a:lt1>
        <a:srgbClr val="FFFFFF"/>
      </a:lt1>
      <a:dk2>
        <a:srgbClr val="000056"/>
      </a:dk2>
      <a:lt2>
        <a:srgbClr val="9595FF"/>
      </a:lt2>
      <a:accent1>
        <a:srgbClr val="3399FF"/>
      </a:accent1>
      <a:accent2>
        <a:srgbClr val="AFAFC9"/>
      </a:accent2>
      <a:accent3>
        <a:srgbClr val="AAAAB4"/>
      </a:accent3>
      <a:accent4>
        <a:srgbClr val="DADADA"/>
      </a:accent4>
      <a:accent5>
        <a:srgbClr val="ADCAFF"/>
      </a:accent5>
      <a:accent6>
        <a:srgbClr val="9E9EB6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10">
        <a:dk1>
          <a:srgbClr val="9292FE"/>
        </a:dk1>
        <a:lt1>
          <a:srgbClr val="FFFFFF"/>
        </a:lt1>
        <a:dk2>
          <a:srgbClr val="000056"/>
        </a:dk2>
        <a:lt2>
          <a:srgbClr val="9595FF"/>
        </a:lt2>
        <a:accent1>
          <a:srgbClr val="3399FF"/>
        </a:accent1>
        <a:accent2>
          <a:srgbClr val="AFAFC9"/>
        </a:accent2>
        <a:accent3>
          <a:srgbClr val="AAAAB4"/>
        </a:accent3>
        <a:accent4>
          <a:srgbClr val="DADADA"/>
        </a:accent4>
        <a:accent5>
          <a:srgbClr val="ADCAFF"/>
        </a:accent5>
        <a:accent6>
          <a:srgbClr val="9E9EB6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2706</TotalTime>
  <Words>378</Words>
  <Application>Microsoft Office PowerPoint</Application>
  <PresentationFormat>Экран (4:3)</PresentationFormat>
  <Paragraphs>47</Paragraphs>
  <Slides>17</Slides>
  <Notes>0</Notes>
  <HiddenSlides>0</HiddenSlides>
  <MMClips>4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Wingdings</vt:lpstr>
      <vt:lpstr>Arial Narrow</vt:lpstr>
      <vt:lpstr>Times New Roman</vt:lpstr>
      <vt:lpstr>Calibri</vt:lpstr>
      <vt:lpstr>Courier New</vt:lpstr>
      <vt:lpstr>Орбита</vt:lpstr>
      <vt:lpstr>Орбита</vt:lpstr>
      <vt:lpstr>Презентация</vt:lpstr>
      <vt:lpstr>Слайд 1</vt:lpstr>
      <vt:lpstr>Введение</vt:lpstr>
      <vt:lpstr>Cognitive visualization </vt:lpstr>
      <vt:lpstr>SpaceWalker (SW) 3D System</vt:lpstr>
      <vt:lpstr>SpaceWalker 3D image</vt:lpstr>
      <vt:lpstr>НАПРАВЛЕНИЯ РАЗВИТИЯ</vt:lpstr>
      <vt:lpstr>SpaceHedgehog (SH) system</vt:lpstr>
      <vt:lpstr>SpaceHedgehog 6D image</vt:lpstr>
      <vt:lpstr>Noncartesian coordinates</vt:lpstr>
      <vt:lpstr>Основные направления применения</vt:lpstr>
      <vt:lpstr>Основные направления применения</vt:lpstr>
      <vt:lpstr>Найдена нелинейная зависимость между двумя характеристиками галактик  с выявлением трех  подтипов галактик</vt:lpstr>
      <vt:lpstr>Пример препарированного когнитивного образа</vt:lpstr>
      <vt:lpstr>Когнитивный мониторинг заболеваемости в мегаполисе</vt:lpstr>
      <vt:lpstr>Стратификация вузов по стоимости обучения, качеству обучения  и доступности</vt:lpstr>
      <vt:lpstr>Слайд 16</vt:lpstr>
      <vt:lpstr>Слайд 17</vt:lpstr>
    </vt:vector>
  </TitlesOfParts>
  <Company>SAO 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Nadejda A. Kalinina</dc:creator>
  <cp:lastModifiedBy>obs</cp:lastModifiedBy>
  <cp:revision>248</cp:revision>
  <dcterms:created xsi:type="dcterms:W3CDTF">2002-11-25T11:28:31Z</dcterms:created>
  <dcterms:modified xsi:type="dcterms:W3CDTF">2014-07-25T05:57:53Z</dcterms:modified>
</cp:coreProperties>
</file>