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9"/>
  </p:notesMasterIdLst>
  <p:sldIdLst>
    <p:sldId id="256" r:id="rId3"/>
    <p:sldId id="257" r:id="rId4"/>
    <p:sldId id="259" r:id="rId5"/>
    <p:sldId id="269" r:id="rId6"/>
    <p:sldId id="276" r:id="rId7"/>
    <p:sldId id="267" r:id="rId8"/>
    <p:sldId id="268" r:id="rId9"/>
    <p:sldId id="270" r:id="rId10"/>
    <p:sldId id="303" r:id="rId11"/>
    <p:sldId id="271" r:id="rId12"/>
    <p:sldId id="277" r:id="rId13"/>
    <p:sldId id="301" r:id="rId14"/>
    <p:sldId id="299" r:id="rId15"/>
    <p:sldId id="300" r:id="rId16"/>
    <p:sldId id="302" r:id="rId17"/>
    <p:sldId id="261" r:id="rId18"/>
    <p:sldId id="264" r:id="rId19"/>
    <p:sldId id="265" r:id="rId20"/>
    <p:sldId id="280" r:id="rId21"/>
    <p:sldId id="281" r:id="rId22"/>
    <p:sldId id="296" r:id="rId23"/>
    <p:sldId id="279" r:id="rId24"/>
    <p:sldId id="282" r:id="rId25"/>
    <p:sldId id="297" r:id="rId26"/>
    <p:sldId id="266" r:id="rId27"/>
    <p:sldId id="283" r:id="rId28"/>
    <p:sldId id="284" r:id="rId29"/>
    <p:sldId id="285" r:id="rId30"/>
    <p:sldId id="286" r:id="rId31"/>
    <p:sldId id="287" r:id="rId32"/>
    <p:sldId id="289" r:id="rId33"/>
    <p:sldId id="290" r:id="rId34"/>
    <p:sldId id="305" r:id="rId35"/>
    <p:sldId id="291" r:id="rId36"/>
    <p:sldId id="292" r:id="rId37"/>
    <p:sldId id="293" r:id="rId38"/>
    <p:sldId id="294" r:id="rId39"/>
    <p:sldId id="295" r:id="rId40"/>
    <p:sldId id="298" r:id="rId41"/>
    <p:sldId id="275" r:id="rId42"/>
    <p:sldId id="273" r:id="rId43"/>
    <p:sldId id="278" r:id="rId44"/>
    <p:sldId id="304" r:id="rId45"/>
    <p:sldId id="272" r:id="rId46"/>
    <p:sldId id="274" r:id="rId47"/>
    <p:sldId id="288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664" autoAdjust="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D1C12-3382-4CC4-A852-90A95B7E4E03}" type="datetimeFigureOut">
              <a:rPr lang="ru-RU" smtClean="0"/>
              <a:t>25.07.2014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17BD3-EA3E-4A23-A934-8CE0002C2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850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EE8C36BB-DEF9-4D22-A011-033A5CB1444E}" type="datetimeFigureOut">
              <a:rPr lang="ru-RU" smtClean="0"/>
              <a:t>25.07.2014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3CDC5A-B864-457B-A90B-DEB9979B9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76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EE8C36BB-DEF9-4D22-A011-033A5CB1444E}" type="datetimeFigureOut">
              <a:rPr lang="ru-RU" smtClean="0"/>
              <a:t>25.07.2014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3CDC5A-B864-457B-A90B-DEB9979B9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54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6308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6308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EE8C36BB-DEF9-4D22-A011-033A5CB1444E}" type="datetimeFigureOut">
              <a:rPr lang="ru-RU" smtClean="0"/>
              <a:t>25.07.2014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3CDC5A-B864-457B-A90B-DEB9979B9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567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4838" cy="14303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4838" cy="4521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28838" cy="471488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0838" cy="471488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28838" cy="471488"/>
          </a:xfrm>
        </p:spPr>
        <p:txBody>
          <a:bodyPr/>
          <a:lstStyle>
            <a:lvl1pPr>
              <a:defRPr/>
            </a:lvl1pPr>
          </a:lstStyle>
          <a:p>
            <a:fld id="{F1B245FD-D69D-4E47-8A35-C65E4A91B5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8330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4838" cy="14303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28838" cy="471488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0838" cy="471488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28838" cy="471488"/>
          </a:xfrm>
        </p:spPr>
        <p:txBody>
          <a:bodyPr/>
          <a:lstStyle>
            <a:lvl1pPr>
              <a:defRPr/>
            </a:lvl1pPr>
          </a:lstStyle>
          <a:p>
            <a:fld id="{528B4106-0D34-4150-9994-4C7F6AF137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7862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4838" cy="14303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28838" cy="471488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0838" cy="471488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28838" cy="471488"/>
          </a:xfrm>
        </p:spPr>
        <p:txBody>
          <a:bodyPr/>
          <a:lstStyle>
            <a:lvl1pPr>
              <a:defRPr/>
            </a:lvl1pPr>
          </a:lstStyle>
          <a:p>
            <a:fld id="{ACAB4708-E84B-46B8-A28B-092CF2D7B8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1047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22958C4-A564-4FAB-A12B-E27D78021834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208962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9AC9428-6E1E-4B41-AB18-A55D4DE989AA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041418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929169-78C6-4F6C-82C9-E2EBBE467E0F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607792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5F390AB-A133-4586-8FDE-2D6044C0655E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355892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AF146C5-3FFA-490D-AA34-E4E90D8F9FBA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26428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EE8C36BB-DEF9-4D22-A011-033A5CB1444E}" type="datetimeFigureOut">
              <a:rPr lang="ru-RU" smtClean="0"/>
              <a:t>25.07.2014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3CDC5A-B864-457B-A90B-DEB9979B9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925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70E485-C0AD-44AC-BF10-06CC66D1B3FD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340478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5642A6-0C67-487E-9FBE-EFC5EBC53887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842409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5AB01AF-CBFE-48F5-937D-B5D8A4500139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461922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2975657-7537-4820-A677-C2A7ADC04480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441395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5225F00-1F42-407F-B541-FDD73A19BB6B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7448512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20AA3D-1E32-43E2-A36E-FEC4858CE0FB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580834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9950"/>
            <a:ext cx="7770813" cy="1433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endParaRPr lang="en-GB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fld id="{9E5F2000-7562-4BAB-9F4B-3BD903464159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644001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EE8C36BB-DEF9-4D22-A011-033A5CB1444E}" type="datetimeFigureOut">
              <a:rPr lang="ru-RU" smtClean="0"/>
              <a:t>25.07.2014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3CDC5A-B864-457B-A90B-DEB9979B9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47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EE8C36BB-DEF9-4D22-A011-033A5CB1444E}" type="datetimeFigureOut">
              <a:rPr lang="ru-RU" smtClean="0"/>
              <a:t>25.07.2014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3CDC5A-B864-457B-A90B-DEB9979B9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40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EE8C36BB-DEF9-4D22-A011-033A5CB1444E}" type="datetimeFigureOut">
              <a:rPr lang="ru-RU" smtClean="0"/>
              <a:t>25.07.2014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3CDC5A-B864-457B-A90B-DEB9979B9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EE8C36BB-DEF9-4D22-A011-033A5CB1444E}" type="datetimeFigureOut">
              <a:rPr lang="ru-RU" smtClean="0"/>
              <a:t>25.07.2014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3CDC5A-B864-457B-A90B-DEB9979B9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64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EE8C36BB-DEF9-4D22-A011-033A5CB1444E}" type="datetimeFigureOut">
              <a:rPr lang="ru-RU" smtClean="0"/>
              <a:t>25.07.2014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3CDC5A-B864-457B-A90B-DEB9979B9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39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EE8C36BB-DEF9-4D22-A011-033A5CB1444E}" type="datetimeFigureOut">
              <a:rPr lang="ru-RU" smtClean="0"/>
              <a:t>25.07.2014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3CDC5A-B864-457B-A90B-DEB9979B9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85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EE8C36BB-DEF9-4D22-A011-033A5CB1444E}" type="datetimeFigureOut">
              <a:rPr lang="ru-RU" smtClean="0"/>
              <a:t>25.07.2014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3CDC5A-B864-457B-A90B-DEB9979B9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70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66"/>
            </a:gs>
            <a:gs pos="100000">
              <a:srgbClr val="000000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>
                <a:srgbClr val="F89948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FFFFFF"/>
                </a:solidFill>
                <a:cs typeface="Arial" charset="0"/>
              </a:defRPr>
            </a:lvl1pPr>
          </a:lstStyle>
          <a:p>
            <a:fld id="{EE8C36BB-DEF9-4D22-A011-033A5CB1444E}" type="datetimeFigureOut">
              <a:rPr lang="ru-RU" smtClean="0"/>
              <a:t>25.07.2014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3000"/>
              </a:lnSpc>
              <a:buClr>
                <a:srgbClr val="F89948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FFFFFF"/>
                </a:solidFill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>
                <a:srgbClr val="F89948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FFFFFF"/>
                </a:solidFill>
                <a:cs typeface="Arial" charset="0"/>
              </a:defRPr>
            </a:lvl1pPr>
          </a:lstStyle>
          <a:p>
            <a:fld id="{3C3CDC5A-B864-457B-A90B-DEB9979B96D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5" r:id="rId12"/>
    <p:sldLayoutId id="2147483686" r:id="rId13"/>
    <p:sldLayoutId id="2147483687" r:id="rId14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FFCC66"/>
        </a:buClr>
        <a:buSzPct val="100000"/>
        <a:buFont typeface="Times New Roman" pitchFamily="18" charset="0"/>
        <a:defRPr sz="4400">
          <a:solidFill>
            <a:srgbClr val="FFCC66"/>
          </a:solidFill>
          <a:latin typeface="+mj-lt"/>
          <a:ea typeface="+mj-ea"/>
          <a:cs typeface="+mj-cs"/>
        </a:defRPr>
      </a:lvl1pPr>
      <a:lvl2pPr marL="431800" indent="-215900" algn="ctr" defTabSz="449263" rtl="0" eaLnBrk="1" fontAlgn="base" hangingPunct="1"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CC66"/>
          </a:solidFill>
          <a:latin typeface="Times New Roman" pitchFamily="18" charset="0"/>
        </a:defRPr>
      </a:lvl2pPr>
      <a:lvl3pPr marL="647700" indent="-215900" algn="ctr" defTabSz="449263" rtl="0" eaLnBrk="1" fontAlgn="base" hangingPunct="1"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CC66"/>
          </a:solidFill>
          <a:latin typeface="Times New Roman" pitchFamily="18" charset="0"/>
        </a:defRPr>
      </a:lvl3pPr>
      <a:lvl4pPr marL="863600" indent="-215900" algn="ctr" defTabSz="449263" rtl="0" eaLnBrk="1" fontAlgn="base" hangingPunct="1"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CC66"/>
          </a:solidFill>
          <a:latin typeface="Times New Roman" pitchFamily="18" charset="0"/>
        </a:defRPr>
      </a:lvl4pPr>
      <a:lvl5pPr marL="1079500" indent="-215900" algn="ctr" defTabSz="449263" rtl="0" eaLnBrk="1" fontAlgn="base" hangingPunct="1"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CC66"/>
          </a:solidFill>
          <a:latin typeface="Times New Roman" pitchFamily="18" charset="0"/>
        </a:defRPr>
      </a:lvl5pPr>
      <a:lvl6pPr marL="1536700" indent="-215900" algn="ctr" defTabSz="449263" rtl="0" eaLnBrk="1" fontAlgn="base" hangingPunct="1"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CC66"/>
          </a:solidFill>
          <a:latin typeface="Times New Roman" pitchFamily="18" charset="0"/>
        </a:defRPr>
      </a:lvl6pPr>
      <a:lvl7pPr marL="1993900" indent="-215900" algn="ctr" defTabSz="449263" rtl="0" eaLnBrk="1" fontAlgn="base" hangingPunct="1"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CC66"/>
          </a:solidFill>
          <a:latin typeface="Times New Roman" pitchFamily="18" charset="0"/>
        </a:defRPr>
      </a:lvl7pPr>
      <a:lvl8pPr marL="2451100" indent="-215900" algn="ctr" defTabSz="449263" rtl="0" eaLnBrk="1" fontAlgn="base" hangingPunct="1"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CC66"/>
          </a:solidFill>
          <a:latin typeface="Times New Roman" pitchFamily="18" charset="0"/>
        </a:defRPr>
      </a:lvl8pPr>
      <a:lvl9pPr marL="2908300" indent="-215900" algn="ctr" defTabSz="449263" rtl="0" eaLnBrk="1" fontAlgn="base" hangingPunct="1"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CC66"/>
          </a:solidFill>
          <a:latin typeface="Times New Roman" pitchFamily="18" charset="0"/>
        </a:defRPr>
      </a:lvl9pPr>
    </p:titleStyle>
    <p:bodyStyle>
      <a:lvl1pPr marL="341313" indent="-341313" algn="l" defTabSz="449263" rtl="0" eaLnBrk="1" fontAlgn="base" hangingPunct="1">
        <a:spcBef>
          <a:spcPts val="800"/>
        </a:spcBef>
        <a:spcAft>
          <a:spcPct val="0"/>
        </a:spcAft>
        <a:buClr>
          <a:srgbClr val="FFFFFF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1363" indent="-284163" algn="l" defTabSz="449263" rtl="0" eaLnBrk="1" fontAlgn="base" hangingPunct="1">
        <a:spcBef>
          <a:spcPts val="700"/>
        </a:spcBef>
        <a:spcAft>
          <a:spcPct val="0"/>
        </a:spcAft>
        <a:buClr>
          <a:srgbClr val="FFFFFF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FFFFFF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66"/>
            </a:gs>
            <a:gs pos="100000">
              <a:srgbClr val="000000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9950"/>
            <a:ext cx="7770813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cs typeface="Arial" charset="0"/>
              </a:defRPr>
            </a:lvl1pPr>
          </a:lstStyle>
          <a:p>
            <a:endParaRPr lang="en-GB" alt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cs typeface="Arial" charset="0"/>
              </a:defRPr>
            </a:lvl1pPr>
          </a:lstStyle>
          <a:p>
            <a:endParaRPr lang="en-GB" alt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cs typeface="Arial" charset="0"/>
              </a:defRPr>
            </a:lvl1pPr>
          </a:lstStyle>
          <a:p>
            <a:fld id="{017E3ED5-E601-4451-A4BD-59183DD855FF}" type="slidenum">
              <a:rPr lang="en-GB" altLang="ru-RU"/>
              <a:pPr/>
              <a:t>‹#›</a:t>
            </a:fld>
            <a:endParaRPr lang="en-GB" alt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FFCC66"/>
        </a:buClr>
        <a:buSzPct val="100000"/>
        <a:buFont typeface="Times New Roman" pitchFamily="18" charset="0"/>
        <a:defRPr sz="4400">
          <a:solidFill>
            <a:srgbClr val="FFCC66"/>
          </a:solidFill>
          <a:latin typeface="+mj-lt"/>
          <a:ea typeface="+mj-ea"/>
          <a:cs typeface="+mj-cs"/>
        </a:defRPr>
      </a:lvl1pPr>
      <a:lvl2pPr marL="431800" indent="-215900" algn="ctr" defTabSz="449263" rtl="0" eaLnBrk="1" fontAlgn="base" hangingPunct="1"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CC66"/>
          </a:solidFill>
          <a:latin typeface="Times New Roman" pitchFamily="18" charset="0"/>
        </a:defRPr>
      </a:lvl2pPr>
      <a:lvl3pPr marL="647700" indent="-215900" algn="ctr" defTabSz="449263" rtl="0" eaLnBrk="1" fontAlgn="base" hangingPunct="1"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CC66"/>
          </a:solidFill>
          <a:latin typeface="Times New Roman" pitchFamily="18" charset="0"/>
        </a:defRPr>
      </a:lvl3pPr>
      <a:lvl4pPr marL="863600" indent="-215900" algn="ctr" defTabSz="449263" rtl="0" eaLnBrk="1" fontAlgn="base" hangingPunct="1"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CC66"/>
          </a:solidFill>
          <a:latin typeface="Times New Roman" pitchFamily="18" charset="0"/>
        </a:defRPr>
      </a:lvl4pPr>
      <a:lvl5pPr marL="1079500" indent="-215900" algn="ctr" defTabSz="449263" rtl="0" eaLnBrk="1" fontAlgn="base" hangingPunct="1"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CC66"/>
          </a:solidFill>
          <a:latin typeface="Times New Roman" pitchFamily="18" charset="0"/>
        </a:defRPr>
      </a:lvl5pPr>
      <a:lvl6pPr marL="1536700" indent="-215900" algn="ctr" defTabSz="449263" rtl="0" eaLnBrk="1" fontAlgn="base" hangingPunct="1"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CC66"/>
          </a:solidFill>
          <a:latin typeface="Times New Roman" pitchFamily="18" charset="0"/>
        </a:defRPr>
      </a:lvl6pPr>
      <a:lvl7pPr marL="1993900" indent="-215900" algn="ctr" defTabSz="449263" rtl="0" eaLnBrk="1" fontAlgn="base" hangingPunct="1"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CC66"/>
          </a:solidFill>
          <a:latin typeface="Times New Roman" pitchFamily="18" charset="0"/>
        </a:defRPr>
      </a:lvl7pPr>
      <a:lvl8pPr marL="2451100" indent="-215900" algn="ctr" defTabSz="449263" rtl="0" eaLnBrk="1" fontAlgn="base" hangingPunct="1"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CC66"/>
          </a:solidFill>
          <a:latin typeface="Times New Roman" pitchFamily="18" charset="0"/>
        </a:defRPr>
      </a:lvl8pPr>
      <a:lvl9pPr marL="2908300" indent="-215900" algn="ctr" defTabSz="449263" rtl="0" eaLnBrk="1" fontAlgn="base" hangingPunct="1"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itchFamily="2" charset="2"/>
        <a:defRPr sz="4400">
          <a:solidFill>
            <a:srgbClr val="FFCC66"/>
          </a:solidFill>
          <a:latin typeface="Times New Roman" pitchFamily="18" charset="0"/>
        </a:defRPr>
      </a:lvl9pPr>
    </p:titleStyle>
    <p:bodyStyle>
      <a:lvl1pPr marL="341313" indent="-341313" algn="l" defTabSz="449263" rtl="0" eaLnBrk="1" fontAlgn="base" hangingPunct="1">
        <a:spcBef>
          <a:spcPts val="800"/>
        </a:spcBef>
        <a:spcAft>
          <a:spcPct val="0"/>
        </a:spcAft>
        <a:buClr>
          <a:srgbClr val="FFFFFF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1363" indent="-284163" algn="l" defTabSz="449263" rtl="0" eaLnBrk="1" fontAlgn="base" hangingPunct="1">
        <a:spcBef>
          <a:spcPts val="700"/>
        </a:spcBef>
        <a:spcAft>
          <a:spcPct val="0"/>
        </a:spcAft>
        <a:buClr>
          <a:srgbClr val="FFFFFF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FFFFFF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maks@sao.r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hyperlink" Target="http://sao.ru/hq/ssl/" TargetMode="External"/><Relationship Id="rId4" Type="http://schemas.openxmlformats.org/officeDocument/2006/relationships/hyperlink" Target="mailto:panchuk@sao.ru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640960" cy="3411811"/>
          </a:xfrm>
        </p:spPr>
        <p:txBody>
          <a:bodyPr/>
          <a:lstStyle/>
          <a:p>
            <a:r>
              <a:rPr lang="ru-RU" sz="4000" dirty="0"/>
              <a:t>Численное моделирование космических экспериментов для отработки технологий сбора, передачи, хранения и обработки наблюдательных данных.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2808312"/>
          </a:xfrm>
        </p:spPr>
        <p:txBody>
          <a:bodyPr/>
          <a:lstStyle/>
          <a:p>
            <a:r>
              <a:rPr lang="ru-RU" dirty="0" smtClean="0"/>
              <a:t>Юшкин М.В.</a:t>
            </a:r>
            <a:r>
              <a:rPr lang="en-US" baseline="30000" dirty="0" smtClean="0"/>
              <a:t>1</a:t>
            </a:r>
            <a:r>
              <a:rPr lang="ru-RU" dirty="0" smtClean="0"/>
              <a:t>, </a:t>
            </a:r>
            <a:r>
              <a:rPr lang="ru-RU" dirty="0" err="1" smtClean="0"/>
              <a:t>Фатхуллин</a:t>
            </a:r>
            <a:r>
              <a:rPr lang="ru-RU" dirty="0" smtClean="0"/>
              <a:t> Т.А.</a:t>
            </a:r>
            <a:r>
              <a:rPr lang="en-US" baseline="30000" dirty="0" smtClean="0"/>
              <a:t>1</a:t>
            </a:r>
            <a:r>
              <a:rPr lang="ru-RU" dirty="0" smtClean="0"/>
              <a:t>, </a:t>
            </a:r>
            <a:r>
              <a:rPr lang="ru-RU" dirty="0" err="1" smtClean="0"/>
              <a:t>Панчук</a:t>
            </a:r>
            <a:r>
              <a:rPr lang="ru-RU" dirty="0" smtClean="0"/>
              <a:t> В.Е.</a:t>
            </a:r>
            <a:r>
              <a:rPr lang="en-US" baseline="30000" dirty="0" smtClean="0"/>
              <a:t>1,2</a:t>
            </a:r>
            <a:endParaRPr lang="ru-RU" baseline="30000" dirty="0" smtClean="0"/>
          </a:p>
          <a:p>
            <a:endParaRPr lang="ru-RU" dirty="0"/>
          </a:p>
          <a:p>
            <a:r>
              <a:rPr lang="en-US" baseline="30000" dirty="0" smtClean="0"/>
              <a:t>1</a:t>
            </a:r>
            <a:r>
              <a:rPr lang="ru-RU" dirty="0" smtClean="0"/>
              <a:t>САО РАН</a:t>
            </a:r>
            <a:endParaRPr lang="en-US" dirty="0" smtClean="0"/>
          </a:p>
          <a:p>
            <a:r>
              <a:rPr lang="en-US" baseline="30000" dirty="0" smtClean="0"/>
              <a:t>2</a:t>
            </a:r>
            <a:r>
              <a:rPr lang="ru-RU" dirty="0" smtClean="0"/>
              <a:t>Университет ИТМО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92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63551"/>
            <a:ext cx="7770813" cy="733202"/>
          </a:xfrm>
        </p:spPr>
        <p:txBody>
          <a:bodyPr/>
          <a:lstStyle/>
          <a:p>
            <a:r>
              <a:rPr lang="ru-RU" sz="4000" dirty="0" smtClean="0"/>
              <a:t>Оптическая схема </a:t>
            </a:r>
            <a:r>
              <a:rPr lang="en-US" sz="4000" dirty="0" smtClean="0"/>
              <a:t>VUVES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98" y="1700808"/>
            <a:ext cx="8853698" cy="4392488"/>
          </a:xfrm>
        </p:spPr>
      </p:pic>
    </p:spTree>
    <p:extLst>
      <p:ext uri="{BB962C8B-B14F-4D97-AF65-F5344CB8AC3E}">
        <p14:creationId xmlns:p14="http://schemas.microsoft.com/office/powerpoint/2010/main" val="193306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4838" cy="708124"/>
          </a:xfrm>
        </p:spPr>
        <p:txBody>
          <a:bodyPr/>
          <a:lstStyle/>
          <a:p>
            <a:r>
              <a:rPr lang="ru-RU" sz="4000" dirty="0" smtClean="0"/>
              <a:t>Оптическая схема </a:t>
            </a:r>
            <a:r>
              <a:rPr lang="en-US" sz="4000" dirty="0" smtClean="0"/>
              <a:t>LSS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"/>
          </p:nvPr>
        </p:nvSpPr>
        <p:spPr>
          <a:xfrm>
            <a:off x="179512" y="5301208"/>
            <a:ext cx="8856984" cy="144016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/>
              <a:t>S – щель спектрографа, G1 – вогнутая дифракционная решетка диапазона УФ, G2 – вогнутая дифракционная решетка диапазона ВУФ, FM – ломающее плоское зеркало, ССD – плоскость </a:t>
            </a:r>
            <a:r>
              <a:rPr lang="ru-RU" sz="2400" dirty="0" err="1"/>
              <a:t>светоприемника</a:t>
            </a:r>
            <a:r>
              <a:rPr lang="ru-RU" sz="2400" dirty="0"/>
              <a:t> (матрицы ПЗС), W – защитное стекло.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6984776" cy="4413289"/>
          </a:xfrm>
        </p:spPr>
      </p:pic>
    </p:spTree>
    <p:extLst>
      <p:ext uri="{BB962C8B-B14F-4D97-AF65-F5344CB8AC3E}">
        <p14:creationId xmlns:p14="http://schemas.microsoft.com/office/powerpoint/2010/main" val="189446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5"/>
            <a:ext cx="8856984" cy="1224136"/>
          </a:xfrm>
        </p:spPr>
        <p:txBody>
          <a:bodyPr/>
          <a:lstStyle/>
          <a:p>
            <a:r>
              <a:rPr lang="ru-RU" sz="3600" dirty="0" smtClean="0"/>
              <a:t>Недостатки оптических расчетов с использованием коммерческих программ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256584"/>
          </a:xfrm>
        </p:spPr>
        <p:txBody>
          <a:bodyPr/>
          <a:lstStyle/>
          <a:p>
            <a:r>
              <a:rPr lang="ru-RU" sz="2400" dirty="0" smtClean="0"/>
              <a:t>Отсутствие полноценного энергетического расчета.</a:t>
            </a:r>
          </a:p>
          <a:p>
            <a:r>
              <a:rPr lang="ru-RU" sz="2400" dirty="0" smtClean="0"/>
              <a:t>Ограниченные возможности для расчета </a:t>
            </a:r>
            <a:r>
              <a:rPr lang="ru-RU" sz="2400" dirty="0"/>
              <a:t>наборов данных, используемых при обработке </a:t>
            </a:r>
            <a:r>
              <a:rPr lang="ru-RU" sz="2400" dirty="0" smtClean="0"/>
              <a:t>результатов наблюдений.</a:t>
            </a:r>
            <a:endParaRPr lang="ru-RU" sz="2400" dirty="0"/>
          </a:p>
          <a:p>
            <a:r>
              <a:rPr lang="ru-RU" sz="2400" dirty="0" smtClean="0"/>
              <a:t>Нет учета </a:t>
            </a:r>
            <a:r>
              <a:rPr lang="ru-RU" sz="2400" dirty="0"/>
              <a:t>свойств приемников </a:t>
            </a:r>
            <a:r>
              <a:rPr lang="ru-RU" sz="2400" dirty="0" smtClean="0"/>
              <a:t>излучения (шумы различной природы, включая помехи от воздействия высокоэнергетических частиц).</a:t>
            </a:r>
          </a:p>
          <a:p>
            <a:r>
              <a:rPr lang="ru-RU" sz="2400" dirty="0" smtClean="0"/>
              <a:t>По одним оптическим расчетам сложно оценить калибровочные характеристики проектируемого прибора.</a:t>
            </a:r>
          </a:p>
          <a:p>
            <a:r>
              <a:rPr lang="ru-RU" sz="2400" dirty="0" smtClean="0"/>
              <a:t>Зачастую не хватает возможности включить в расчеты:</a:t>
            </a:r>
          </a:p>
          <a:p>
            <a:pPr lvl="1"/>
            <a:r>
              <a:rPr lang="ru-RU" sz="1800" dirty="0" smtClean="0"/>
              <a:t>характеристики </a:t>
            </a:r>
            <a:r>
              <a:rPr lang="ru-RU" sz="1800" dirty="0"/>
              <a:t>исследуемого объекта, </a:t>
            </a:r>
            <a:endParaRPr lang="ru-RU" sz="1800" dirty="0" smtClean="0"/>
          </a:p>
          <a:p>
            <a:pPr lvl="1"/>
            <a:r>
              <a:rPr lang="ru-RU" sz="1800" dirty="0" smtClean="0"/>
              <a:t>характеристики </a:t>
            </a:r>
            <a:r>
              <a:rPr lang="ru-RU" sz="1800" dirty="0"/>
              <a:t>поведения телескопа, </a:t>
            </a:r>
            <a:endParaRPr lang="ru-RU" sz="1800" dirty="0" smtClean="0"/>
          </a:p>
          <a:p>
            <a:pPr lvl="1"/>
            <a:r>
              <a:rPr lang="ru-RU" sz="1800" dirty="0" smtClean="0"/>
              <a:t>характеристики </a:t>
            </a:r>
            <a:r>
              <a:rPr lang="ru-RU" sz="1800" dirty="0"/>
              <a:t>атмосферы (для наземных наблюдений). </a:t>
            </a:r>
          </a:p>
        </p:txBody>
      </p:sp>
    </p:spTree>
    <p:extLst>
      <p:ext uri="{BB962C8B-B14F-4D97-AF65-F5344CB8AC3E}">
        <p14:creationId xmlns:p14="http://schemas.microsoft.com/office/powerpoint/2010/main" val="360696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0813" cy="733202"/>
          </a:xfrm>
        </p:spPr>
        <p:txBody>
          <a:bodyPr/>
          <a:lstStyle/>
          <a:p>
            <a:r>
              <a:rPr lang="ru-RU" sz="4000" dirty="0" smtClean="0"/>
              <a:t>Математическое моделирование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7770813" cy="4681637"/>
          </a:xfrm>
        </p:spPr>
        <p:txBody>
          <a:bodyPr/>
          <a:lstStyle/>
          <a:p>
            <a:r>
              <a:rPr lang="ru-RU" dirty="0" smtClean="0"/>
              <a:t>Опыт выполнения оптических расчетов</a:t>
            </a:r>
          </a:p>
          <a:p>
            <a:r>
              <a:rPr lang="ru-RU" dirty="0" smtClean="0"/>
              <a:t>Большой опыт проектирования и эксплуатации спектральной аппаратуры на наземных телескопах</a:t>
            </a:r>
          </a:p>
          <a:p>
            <a:r>
              <a:rPr lang="ru-RU" dirty="0" smtClean="0"/>
              <a:t>Опыт развития математических методов обработки наблюдательного материала</a:t>
            </a:r>
          </a:p>
          <a:p>
            <a:r>
              <a:rPr lang="ru-RU" dirty="0" smtClean="0"/>
              <a:t>Мы, как астрономы, являемся конечными пользователями результатов эксперимента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79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7900"/>
            <a:ext cx="8856984" cy="974836"/>
          </a:xfrm>
        </p:spPr>
        <p:txBody>
          <a:bodyPr/>
          <a:lstStyle/>
          <a:p>
            <a:r>
              <a:rPr lang="ru-RU" sz="3600" dirty="0" smtClean="0"/>
              <a:t>Мировой опыт моделирования спектрографов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00600"/>
          </a:xfrm>
        </p:spPr>
        <p:txBody>
          <a:bodyPr/>
          <a:lstStyle/>
          <a:p>
            <a:r>
              <a:rPr lang="ru-RU" sz="1800" dirty="0" smtClean="0"/>
              <a:t>При </a:t>
            </a:r>
            <a:r>
              <a:rPr lang="ru-RU" sz="1800" dirty="0"/>
              <a:t>создании спектрографа скрещенной дисперсии для 3.9м телескопа ААТ (англо-австралийского), кроме расчетов оптики были выполнены расчеты вариантов </a:t>
            </a:r>
            <a:r>
              <a:rPr lang="ru-RU" sz="1800" dirty="0" err="1"/>
              <a:t>перезаполнения</a:t>
            </a:r>
            <a:r>
              <a:rPr lang="ru-RU" sz="1800" dirty="0"/>
              <a:t> </a:t>
            </a:r>
            <a:r>
              <a:rPr lang="ru-RU" sz="1800" dirty="0" err="1"/>
              <a:t>диспергирующего</a:t>
            </a:r>
            <a:r>
              <a:rPr lang="ru-RU" sz="1800" dirty="0"/>
              <a:t> элемента, что позволило эффективно подстраивать геометрию входа в спектрограф в зависимости от качества звездных изображений. - </a:t>
            </a:r>
            <a:r>
              <a:rPr lang="ru-RU" sz="1600" i="1" dirty="0" err="1"/>
              <a:t>F.Diego</a:t>
            </a:r>
            <a:r>
              <a:rPr lang="ru-RU" sz="1600" i="1" dirty="0"/>
              <a:t>, </a:t>
            </a:r>
            <a:r>
              <a:rPr lang="ru-RU" sz="1600" i="1" dirty="0" err="1"/>
              <a:t>D.D.Walker</a:t>
            </a:r>
            <a:r>
              <a:rPr lang="ru-RU" sz="1600" i="1" dirty="0"/>
              <a:t>, 1985 MNRAS 217, 347. </a:t>
            </a:r>
            <a:r>
              <a:rPr lang="ru-RU" sz="1600" i="1" dirty="0" err="1"/>
              <a:t>D.D.Walker</a:t>
            </a:r>
            <a:r>
              <a:rPr lang="ru-RU" sz="1600" i="1" dirty="0"/>
              <a:t>, </a:t>
            </a:r>
            <a:r>
              <a:rPr lang="ru-RU" sz="1600" i="1" dirty="0" err="1"/>
              <a:t>F.Diego</a:t>
            </a:r>
            <a:r>
              <a:rPr lang="ru-RU" sz="1600" i="1" dirty="0"/>
              <a:t>, 1985 MNRAS 217, </a:t>
            </a:r>
            <a:r>
              <a:rPr lang="ru-RU" sz="1600" i="1" dirty="0" smtClean="0"/>
              <a:t>355. </a:t>
            </a:r>
            <a:r>
              <a:rPr lang="ru-RU" sz="1800" dirty="0" smtClean="0"/>
              <a:t>Это </a:t>
            </a:r>
            <a:r>
              <a:rPr lang="ru-RU" sz="1800" dirty="0"/>
              <a:t>позволило увеличит световую эффективность прибора без потери спектрального разрешения. </a:t>
            </a:r>
          </a:p>
          <a:p>
            <a:r>
              <a:rPr lang="ru-RU" sz="1800" dirty="0" smtClean="0"/>
              <a:t>При </a:t>
            </a:r>
            <a:r>
              <a:rPr lang="ru-RU" sz="1800" dirty="0"/>
              <a:t>использовании спектрографа скрещенной дисперсии в задаче поиска первых </a:t>
            </a:r>
            <a:r>
              <a:rPr lang="ru-RU" sz="1800" dirty="0" err="1"/>
              <a:t>экзопланет</a:t>
            </a:r>
            <a:r>
              <a:rPr lang="ru-RU" sz="1800" dirty="0"/>
              <a:t> на 3м телескопе </a:t>
            </a:r>
            <a:r>
              <a:rPr lang="ru-RU" sz="1800" dirty="0" err="1"/>
              <a:t>Ликской</a:t>
            </a:r>
            <a:r>
              <a:rPr lang="ru-RU" sz="1800" dirty="0"/>
              <a:t> обсерватории была разработана новая техника определения инструментального профиля, при этом учитывались вариации инструментального профиля по кадру спектрального изображения. - </a:t>
            </a:r>
            <a:r>
              <a:rPr lang="ru-RU" sz="1600" i="1" dirty="0" err="1"/>
              <a:t>J.A.Valenti</a:t>
            </a:r>
            <a:r>
              <a:rPr lang="ru-RU" sz="1600" i="1" dirty="0"/>
              <a:t>, </a:t>
            </a:r>
            <a:r>
              <a:rPr lang="ru-RU" sz="1600" i="1" dirty="0" err="1"/>
              <a:t>R.P.Butler</a:t>
            </a:r>
            <a:r>
              <a:rPr lang="ru-RU" sz="1600" i="1" dirty="0"/>
              <a:t>, </a:t>
            </a:r>
            <a:r>
              <a:rPr lang="ru-RU" sz="1600" i="1" dirty="0" err="1"/>
              <a:t>G.W.Marcy</a:t>
            </a:r>
            <a:r>
              <a:rPr lang="ru-RU" sz="1600" i="1" dirty="0"/>
              <a:t>, 1995, PASP, 107, 966. </a:t>
            </a:r>
          </a:p>
          <a:p>
            <a:r>
              <a:rPr lang="ru-RU" sz="1800" dirty="0" smtClean="0"/>
              <a:t>Для </a:t>
            </a:r>
            <a:r>
              <a:rPr lang="ru-RU" sz="1800" dirty="0"/>
              <a:t>массового поиска </a:t>
            </a:r>
            <a:r>
              <a:rPr lang="ru-RU" sz="1800" dirty="0" err="1"/>
              <a:t>экзопланет</a:t>
            </a:r>
            <a:r>
              <a:rPr lang="ru-RU" sz="1800" dirty="0"/>
              <a:t> были созданы целевые инструменты умеренного диаметра, и возникла задача измерения доплеровских смещений на спектрах с величиной отношения сигнал/шум S/N&lt;1, до 0.3, - </a:t>
            </a:r>
            <a:r>
              <a:rPr lang="ru-RU" sz="1600" i="1" dirty="0" err="1"/>
              <a:t>D.Queloz</a:t>
            </a:r>
            <a:r>
              <a:rPr lang="ru-RU" sz="1600" i="1" dirty="0"/>
              <a:t>, 1995, </a:t>
            </a:r>
            <a:r>
              <a:rPr lang="ru-RU" sz="1600" i="1" dirty="0" err="1"/>
              <a:t>in</a:t>
            </a:r>
            <a:r>
              <a:rPr lang="ru-RU" sz="1600" i="1" dirty="0"/>
              <a:t> «</a:t>
            </a:r>
            <a:r>
              <a:rPr lang="ru-RU" sz="1600" i="1" dirty="0" err="1"/>
              <a:t>New</a:t>
            </a:r>
            <a:r>
              <a:rPr lang="ru-RU" sz="1600" i="1" dirty="0"/>
              <a:t> </a:t>
            </a:r>
            <a:r>
              <a:rPr lang="ru-RU" sz="1600" i="1" dirty="0" err="1"/>
              <a:t>Dewelopments</a:t>
            </a:r>
            <a:r>
              <a:rPr lang="ru-RU" sz="1600" i="1" dirty="0"/>
              <a:t> </a:t>
            </a:r>
            <a:r>
              <a:rPr lang="ru-RU" sz="1600" i="1" dirty="0" err="1"/>
              <a:t>in</a:t>
            </a:r>
            <a:r>
              <a:rPr lang="ru-RU" sz="1600" i="1" dirty="0"/>
              <a:t> </a:t>
            </a:r>
            <a:r>
              <a:rPr lang="ru-RU" sz="1600" i="1" dirty="0" err="1"/>
              <a:t>Array</a:t>
            </a:r>
            <a:r>
              <a:rPr lang="ru-RU" sz="1600" i="1" dirty="0"/>
              <a:t> </a:t>
            </a:r>
            <a:r>
              <a:rPr lang="ru-RU" sz="1600" i="1" dirty="0" err="1"/>
              <a:t>Technology</a:t>
            </a:r>
            <a:r>
              <a:rPr lang="ru-RU" sz="1600" i="1" dirty="0"/>
              <a:t> </a:t>
            </a:r>
            <a:r>
              <a:rPr lang="ru-RU" sz="1600" i="1" dirty="0" err="1"/>
              <a:t>and</a:t>
            </a:r>
            <a:r>
              <a:rPr lang="ru-RU" sz="1600" i="1" dirty="0"/>
              <a:t> </a:t>
            </a:r>
            <a:r>
              <a:rPr lang="ru-RU" sz="1600" i="1" dirty="0" err="1"/>
              <a:t>Applications</a:t>
            </a:r>
            <a:r>
              <a:rPr lang="ru-RU" sz="1600" i="1" dirty="0"/>
              <a:t>», </a:t>
            </a:r>
            <a:r>
              <a:rPr lang="ru-RU" sz="1600" i="1" dirty="0" err="1"/>
              <a:t>A.G.D.Philip</a:t>
            </a:r>
            <a:r>
              <a:rPr lang="ru-RU" sz="1600" i="1" dirty="0"/>
              <a:t> </a:t>
            </a:r>
            <a:r>
              <a:rPr lang="ru-RU" sz="1600" i="1" dirty="0" err="1"/>
              <a:t>et</a:t>
            </a:r>
            <a:r>
              <a:rPr lang="ru-RU" sz="1600" i="1" dirty="0"/>
              <a:t> </a:t>
            </a:r>
            <a:r>
              <a:rPr lang="ru-RU" sz="1600" i="1" dirty="0" err="1"/>
              <a:t>al</a:t>
            </a:r>
            <a:r>
              <a:rPr lang="ru-RU" sz="1600" i="1" dirty="0"/>
              <a:t>. (</a:t>
            </a:r>
            <a:r>
              <a:rPr lang="ru-RU" sz="1600" i="1" dirty="0" err="1"/>
              <a:t>eds</a:t>
            </a:r>
            <a:r>
              <a:rPr lang="ru-RU" sz="1600" i="1" dirty="0"/>
              <a:t>.), 221.</a:t>
            </a:r>
            <a:r>
              <a:rPr lang="ru-RU" sz="1800" dirty="0"/>
              <a:t> Эта задача была решена путем моделирования кросс-корреляционной техники измерения доплеровских смещений.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59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7900"/>
            <a:ext cx="8856984" cy="974836"/>
          </a:xfrm>
        </p:spPr>
        <p:txBody>
          <a:bodyPr/>
          <a:lstStyle/>
          <a:p>
            <a:r>
              <a:rPr lang="ru-RU" sz="3600" dirty="0" smtClean="0"/>
              <a:t>Мировой опыт моделирования спектрографов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00600"/>
          </a:xfrm>
        </p:spPr>
        <p:txBody>
          <a:bodyPr/>
          <a:lstStyle/>
          <a:p>
            <a:r>
              <a:rPr lang="ru-RU" sz="2000" dirty="0" smtClean="0"/>
              <a:t>При разработке алгоритмов оптимальной экстракции спектров для спектрографа </a:t>
            </a:r>
            <a:r>
              <a:rPr lang="en-US" sz="2000" dirty="0" smtClean="0"/>
              <a:t>UVES</a:t>
            </a:r>
            <a:r>
              <a:rPr lang="ru-RU" sz="2000" dirty="0" smtClean="0"/>
              <a:t> </a:t>
            </a:r>
            <a:r>
              <a:rPr lang="en-US" sz="2000" dirty="0" smtClean="0"/>
              <a:t>(VLT, ESO) </a:t>
            </a:r>
            <a:r>
              <a:rPr lang="ru-RU" sz="2000" dirty="0" smtClean="0"/>
              <a:t>была создана математическая модель спектрографа, отработанная предварительно на спектрографе </a:t>
            </a:r>
            <a:r>
              <a:rPr lang="en-US" sz="2000" dirty="0" smtClean="0"/>
              <a:t>CASPEC (3.6m, ESO) – </a:t>
            </a:r>
            <a:r>
              <a:rPr lang="en-US" sz="1800" i="1" dirty="0" smtClean="0"/>
              <a:t>P. </a:t>
            </a:r>
            <a:r>
              <a:rPr lang="en-US" sz="1800" i="1" dirty="0" err="1" smtClean="0"/>
              <a:t>Ballester</a:t>
            </a:r>
            <a:r>
              <a:rPr lang="en-US" sz="1800" i="1" dirty="0" smtClean="0"/>
              <a:t> and M.R. Rosa, 1997, Astron. </a:t>
            </a:r>
            <a:r>
              <a:rPr lang="en-US" sz="1800" i="1" dirty="0" err="1" smtClean="0"/>
              <a:t>Astrophys</a:t>
            </a:r>
            <a:r>
              <a:rPr lang="en-US" sz="1800" i="1" dirty="0" smtClean="0"/>
              <a:t>. Suppl. Ser., 126, 563.</a:t>
            </a:r>
            <a:endParaRPr lang="ru-RU" sz="1800" i="1" dirty="0" smtClean="0"/>
          </a:p>
          <a:p>
            <a:endParaRPr lang="en-US" sz="1800" i="1" dirty="0" smtClean="0"/>
          </a:p>
          <a:p>
            <a:r>
              <a:rPr lang="ru-RU" sz="2000" dirty="0" smtClean="0"/>
              <a:t>При обнаружении рассогласования наземных и орбитальных калибровок спектрографа </a:t>
            </a:r>
            <a:r>
              <a:rPr lang="en-US" sz="2000" dirty="0" smtClean="0"/>
              <a:t>COS (HST) </a:t>
            </a:r>
            <a:r>
              <a:rPr lang="ru-RU" sz="2000" dirty="0" smtClean="0"/>
              <a:t>была построена математическая модель прибора с учетом ранее созданной модели телескопа (</a:t>
            </a:r>
            <a:r>
              <a:rPr lang="en-US" sz="1800" i="1" dirty="0" err="1"/>
              <a:t>Krist</a:t>
            </a:r>
            <a:r>
              <a:rPr lang="en-US" sz="1800" i="1" dirty="0"/>
              <a:t>, J. 1995, in ASP Conf. Ser. 77, Astronomical Data Analysis Software </a:t>
            </a:r>
            <a:r>
              <a:rPr lang="en-US" sz="1800" i="1" dirty="0" smtClean="0"/>
              <a:t>and</a:t>
            </a:r>
            <a:r>
              <a:rPr lang="ru-RU" sz="1800" i="1" dirty="0" smtClean="0"/>
              <a:t> </a:t>
            </a:r>
            <a:r>
              <a:rPr lang="en-US" sz="1800" i="1" dirty="0" smtClean="0"/>
              <a:t>Systems </a:t>
            </a:r>
            <a:r>
              <a:rPr lang="en-US" sz="1800" i="1" dirty="0"/>
              <a:t>IV, ed. R. A. Shaw, H. E. Payne, &amp; J. J. E. Hayes (San </a:t>
            </a:r>
            <a:r>
              <a:rPr lang="en-US" sz="1800" i="1" dirty="0" err="1" smtClean="0"/>
              <a:t>Francisco,CA</a:t>
            </a:r>
            <a:r>
              <a:rPr lang="en-US" sz="1800" i="1" dirty="0"/>
              <a:t>: ASP), 349</a:t>
            </a:r>
            <a:r>
              <a:rPr lang="ru-RU" sz="2000" dirty="0" smtClean="0"/>
              <a:t>), что позволило усовершенствовать систему обработки данных – </a:t>
            </a:r>
            <a:r>
              <a:rPr lang="fi-FI" sz="1800" i="1" dirty="0"/>
              <a:t>Ghavamian, P., Aloisi, A., Lennon, D., et al. 2009, STScI ISR COS 2009-01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85588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75518"/>
            <a:ext cx="7770813" cy="805210"/>
          </a:xfrm>
        </p:spPr>
        <p:txBody>
          <a:bodyPr/>
          <a:lstStyle/>
          <a:p>
            <a:r>
              <a:rPr lang="ru-RU" sz="4000" dirty="0" smtClean="0"/>
              <a:t>Наземный научный комплекс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9" y="1124744"/>
            <a:ext cx="8318015" cy="5489891"/>
          </a:xfrm>
        </p:spPr>
      </p:pic>
    </p:spTree>
    <p:extLst>
      <p:ext uri="{BB962C8B-B14F-4D97-AF65-F5344CB8AC3E}">
        <p14:creationId xmlns:p14="http://schemas.microsoft.com/office/powerpoint/2010/main" val="372543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0813" cy="1152127"/>
          </a:xfrm>
        </p:spPr>
        <p:txBody>
          <a:bodyPr/>
          <a:lstStyle/>
          <a:p>
            <a:r>
              <a:rPr lang="ru-RU" sz="4000" dirty="0" smtClean="0"/>
              <a:t>Требования к математической модели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484784"/>
            <a:ext cx="7770813" cy="5112568"/>
          </a:xfrm>
        </p:spPr>
        <p:txBody>
          <a:bodyPr/>
          <a:lstStyle/>
          <a:p>
            <a:r>
              <a:rPr lang="ru-RU" sz="2800" dirty="0" smtClean="0"/>
              <a:t>Вычисление аппаратной функции в каждой точке рабочей зоны приемника излучения</a:t>
            </a:r>
            <a:endParaRPr lang="en-US" sz="2800" dirty="0" smtClean="0"/>
          </a:p>
          <a:p>
            <a:r>
              <a:rPr lang="ru-RU" sz="2800" dirty="0" smtClean="0"/>
              <a:t>Построение карты распределения длин волн по поверхности приемника (определение положения спектральных порядков)</a:t>
            </a:r>
          </a:p>
          <a:p>
            <a:r>
              <a:rPr lang="ru-RU" sz="2800" dirty="0" smtClean="0"/>
              <a:t>Расчет квантовой эффективности системы телескоп-спектрограф-приемник во всем рабочем диапазоне (с учетом углового распределения энергии от дифракционных решеток)</a:t>
            </a:r>
          </a:p>
          <a:p>
            <a:r>
              <a:rPr lang="ru-RU" sz="2800" dirty="0" smtClean="0"/>
              <a:t>Оценка уровня рассеянного света</a:t>
            </a:r>
          </a:p>
        </p:txBody>
      </p:sp>
    </p:spTree>
    <p:extLst>
      <p:ext uri="{BB962C8B-B14F-4D97-AF65-F5344CB8AC3E}">
        <p14:creationId xmlns:p14="http://schemas.microsoft.com/office/powerpoint/2010/main" val="411925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"/>
            <a:ext cx="8856984" cy="908720"/>
          </a:xfrm>
        </p:spPr>
        <p:txBody>
          <a:bodyPr/>
          <a:lstStyle/>
          <a:p>
            <a:r>
              <a:rPr lang="ru-RU" sz="4000" dirty="0" smtClean="0"/>
              <a:t>Реализация математической модели: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5616624"/>
          </a:xfrm>
        </p:spPr>
        <p:txBody>
          <a:bodyPr>
            <a:noAutofit/>
          </a:bodyPr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sz="2400" dirty="0"/>
              <a:t>Положение спектральных порядков и </a:t>
            </a:r>
            <a:r>
              <a:rPr lang="en-US" altLang="ru-RU" sz="2400" dirty="0" smtClean="0"/>
              <a:t>PSF</a:t>
            </a:r>
            <a:r>
              <a:rPr lang="ru-RU" altLang="ru-RU" sz="2400" dirty="0" smtClean="0"/>
              <a:t> </a:t>
            </a:r>
            <a:r>
              <a:rPr lang="ru-RU" altLang="ru-RU" sz="2400" dirty="0"/>
              <a:t>по полю: </a:t>
            </a:r>
            <a:endParaRPr lang="ru-RU" altLang="ru-RU" sz="2400" dirty="0" smtClean="0"/>
          </a:p>
          <a:p>
            <a:pPr marL="107950" indent="0">
              <a:buSzPct val="45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sz="2400" dirty="0">
                <a:solidFill>
                  <a:srgbClr val="FFC000"/>
                </a:solidFill>
              </a:rPr>
              <a:t>	</a:t>
            </a:r>
            <a:r>
              <a:rPr lang="ru-RU" altLang="ru-RU" sz="2400" dirty="0" smtClean="0">
                <a:solidFill>
                  <a:srgbClr val="FFC000"/>
                </a:solidFill>
              </a:rPr>
              <a:t>метод </a:t>
            </a:r>
            <a:r>
              <a:rPr lang="ru-RU" altLang="ru-RU" sz="2400" dirty="0">
                <a:solidFill>
                  <a:srgbClr val="FFC000"/>
                </a:solidFill>
              </a:rPr>
              <a:t>трассировки лучей + преобразование абсолютных </a:t>
            </a:r>
            <a:r>
              <a:rPr lang="ru-RU" altLang="ru-RU" sz="2400" dirty="0" smtClean="0">
                <a:solidFill>
                  <a:srgbClr val="FFC000"/>
                </a:solidFill>
              </a:rPr>
              <a:t>	координат </a:t>
            </a:r>
            <a:r>
              <a:rPr lang="ru-RU" altLang="ru-RU" sz="2400" dirty="0">
                <a:solidFill>
                  <a:srgbClr val="FFC000"/>
                </a:solidFill>
              </a:rPr>
              <a:t>лучей в систему дискретных пиксельных </a:t>
            </a:r>
            <a:r>
              <a:rPr lang="ru-RU" altLang="ru-RU" sz="2400" dirty="0" smtClean="0">
                <a:solidFill>
                  <a:srgbClr val="FFC000"/>
                </a:solidFill>
              </a:rPr>
              <a:t>	координат приемника</a:t>
            </a:r>
          </a:p>
          <a:p>
            <a:pPr marL="107950" indent="0">
              <a:buSzPct val="45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ru-RU" altLang="ru-RU" sz="800" dirty="0">
              <a:solidFill>
                <a:srgbClr val="FF0000"/>
              </a:solidFill>
            </a:endParaRPr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sz="2400" dirty="0"/>
              <a:t>Энергетическая эффективность: </a:t>
            </a:r>
            <a:endParaRPr lang="ru-RU" altLang="ru-RU" sz="2400" dirty="0" smtClean="0"/>
          </a:p>
          <a:p>
            <a:pPr marL="107950" indent="0">
              <a:buSzPct val="45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sz="2400" dirty="0">
                <a:solidFill>
                  <a:srgbClr val="FF0000"/>
                </a:solidFill>
              </a:rPr>
              <a:t>	</a:t>
            </a:r>
            <a:r>
              <a:rPr lang="ru-RU" altLang="ru-RU" sz="2400" dirty="0" smtClean="0">
                <a:solidFill>
                  <a:srgbClr val="FFC000"/>
                </a:solidFill>
              </a:rPr>
              <a:t>вычисление </a:t>
            </a:r>
            <a:r>
              <a:rPr lang="ru-RU" altLang="ru-RU" sz="2400" dirty="0">
                <a:solidFill>
                  <a:srgbClr val="FFC000"/>
                </a:solidFill>
              </a:rPr>
              <a:t>углового распределения энергии в </a:t>
            </a:r>
            <a:r>
              <a:rPr lang="ru-RU" altLang="ru-RU" sz="2400" dirty="0" smtClean="0">
                <a:solidFill>
                  <a:srgbClr val="FFC000"/>
                </a:solidFill>
              </a:rPr>
              <a:t>	дифракционных 	порядках </a:t>
            </a:r>
            <a:r>
              <a:rPr lang="ru-RU" altLang="ru-RU" sz="2400" dirty="0">
                <a:solidFill>
                  <a:srgbClr val="FFC000"/>
                </a:solidFill>
              </a:rPr>
              <a:t>решеток + табличные значения </a:t>
            </a:r>
            <a:r>
              <a:rPr lang="ru-RU" altLang="ru-RU" sz="2400" dirty="0" smtClean="0">
                <a:solidFill>
                  <a:srgbClr val="FFC000"/>
                </a:solidFill>
              </a:rPr>
              <a:t>	эффективности </a:t>
            </a:r>
            <a:r>
              <a:rPr lang="ru-RU" altLang="ru-RU" sz="2400" dirty="0">
                <a:solidFill>
                  <a:srgbClr val="FFC000"/>
                </a:solidFill>
              </a:rPr>
              <a:t>для </a:t>
            </a:r>
            <a:r>
              <a:rPr lang="ru-RU" altLang="ru-RU" sz="2400" dirty="0" smtClean="0">
                <a:solidFill>
                  <a:srgbClr val="FFC000"/>
                </a:solidFill>
              </a:rPr>
              <a:t>	оптических элементов</a:t>
            </a:r>
          </a:p>
          <a:p>
            <a:pPr marL="107950" indent="0">
              <a:buSzPct val="45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ru-RU" altLang="ru-RU" sz="800" dirty="0">
              <a:solidFill>
                <a:srgbClr val="FF0000"/>
              </a:solidFill>
            </a:endParaRPr>
          </a:p>
          <a:p>
            <a:pPr marL="431800" indent="-323850">
              <a:buSzPct val="45000"/>
              <a:buFont typeface="Wingdings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sz="2400" dirty="0"/>
              <a:t>Распределения энергии (спектры) небесных объектов на приемнике (модель эксперимента): </a:t>
            </a:r>
            <a:endParaRPr lang="ru-RU" altLang="ru-RU" sz="2400" dirty="0" smtClean="0"/>
          </a:p>
          <a:p>
            <a:pPr marL="107950" indent="0">
              <a:buSzPct val="45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sz="2400" dirty="0">
                <a:solidFill>
                  <a:srgbClr val="FF0000"/>
                </a:solidFill>
              </a:rPr>
              <a:t>	</a:t>
            </a:r>
            <a:r>
              <a:rPr lang="ru-RU" altLang="ru-RU" sz="2400" dirty="0" smtClean="0">
                <a:solidFill>
                  <a:srgbClr val="FFC000"/>
                </a:solidFill>
              </a:rPr>
              <a:t>вычисление </a:t>
            </a:r>
            <a:r>
              <a:rPr lang="ru-RU" altLang="ru-RU" sz="2400" dirty="0">
                <a:solidFill>
                  <a:srgbClr val="FFC000"/>
                </a:solidFill>
              </a:rPr>
              <a:t>количества квантов в каждом пикселе приемника с </a:t>
            </a:r>
            <a:r>
              <a:rPr lang="ru-RU" altLang="ru-RU" sz="2400" dirty="0" smtClean="0">
                <a:solidFill>
                  <a:srgbClr val="FFC000"/>
                </a:solidFill>
              </a:rPr>
              <a:t>	учетом </a:t>
            </a:r>
            <a:r>
              <a:rPr lang="ru-RU" altLang="ru-RU" sz="2400" dirty="0">
                <a:solidFill>
                  <a:srgbClr val="FFC000"/>
                </a:solidFill>
              </a:rPr>
              <a:t>результатов предыдущих </a:t>
            </a:r>
            <a:r>
              <a:rPr lang="ru-RU" altLang="ru-RU" sz="2400" dirty="0" smtClean="0">
                <a:solidFill>
                  <a:srgbClr val="FFC000"/>
                </a:solidFill>
              </a:rPr>
              <a:t>пунктов</a:t>
            </a:r>
            <a:endParaRPr lang="ru-RU" altLang="ru-RU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2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"/>
            <a:ext cx="8856984" cy="908720"/>
          </a:xfrm>
        </p:spPr>
        <p:txBody>
          <a:bodyPr/>
          <a:lstStyle/>
          <a:p>
            <a:r>
              <a:rPr lang="ru-RU" sz="4000" dirty="0" smtClean="0"/>
              <a:t>Реализация математической модели: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424936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sz="2400" dirty="0"/>
              <a:t>Метод трассировки лучей</a:t>
            </a:r>
            <a:r>
              <a:rPr lang="ru-RU" altLang="ru-RU" sz="2400" dirty="0" smtClean="0"/>
              <a:t>:</a:t>
            </a:r>
            <a:endParaRPr lang="ru-RU" altLang="ru-RU" sz="1800" dirty="0"/>
          </a:p>
          <a:p>
            <a:pPr marL="0" indent="0">
              <a:buNone/>
            </a:pPr>
            <a:r>
              <a:rPr lang="ru-RU" altLang="ru-RU" sz="2000" dirty="0" smtClean="0">
                <a:solidFill>
                  <a:srgbClr val="FF0000"/>
                </a:solidFill>
              </a:rPr>
              <a:t>Входные </a:t>
            </a:r>
            <a:r>
              <a:rPr lang="ru-RU" altLang="ru-RU" sz="2000" dirty="0">
                <a:solidFill>
                  <a:srgbClr val="FF0000"/>
                </a:solidFill>
              </a:rPr>
              <a:t>данные</a:t>
            </a:r>
            <a:r>
              <a:rPr lang="ru-RU" altLang="ru-RU" sz="2000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endParaRPr lang="ru-RU" altLang="ru-RU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altLang="ru-RU" sz="1800" dirty="0"/>
              <a:t>		</a:t>
            </a:r>
            <a:r>
              <a:rPr lang="ru-RU" altLang="ru-RU" sz="1800" dirty="0" err="1"/>
              <a:t>Ray</a:t>
            </a:r>
            <a:r>
              <a:rPr lang="ru-RU" altLang="ru-RU" sz="1800" dirty="0"/>
              <a:t> — [X, Y, Z, </a:t>
            </a:r>
            <a:r>
              <a:rPr lang="ru-RU" altLang="ru-RU" sz="1800" dirty="0" err="1"/>
              <a:t>cosX</a:t>
            </a:r>
            <a:r>
              <a:rPr lang="ru-RU" altLang="ru-RU" sz="1800" dirty="0"/>
              <a:t>, </a:t>
            </a:r>
            <a:r>
              <a:rPr lang="ru-RU" altLang="ru-RU" sz="1800" dirty="0" err="1"/>
              <a:t>cosY</a:t>
            </a:r>
            <a:r>
              <a:rPr lang="ru-RU" altLang="ru-RU" sz="1800" dirty="0"/>
              <a:t>, </a:t>
            </a:r>
            <a:r>
              <a:rPr lang="ru-RU" altLang="ru-RU" sz="1800" dirty="0" err="1"/>
              <a:t>cosZ</a:t>
            </a:r>
            <a:r>
              <a:rPr lang="ru-RU" altLang="ru-RU" sz="1800" dirty="0"/>
              <a:t>, </a:t>
            </a:r>
            <a:r>
              <a:rPr lang="ru-RU" altLang="ru-RU" sz="1800" dirty="0">
                <a:cs typeface="Arial" charset="0"/>
              </a:rPr>
              <a:t>λ</a:t>
            </a:r>
            <a:r>
              <a:rPr lang="ru-RU" altLang="ru-RU" sz="1800" dirty="0"/>
              <a:t>]</a:t>
            </a:r>
          </a:p>
          <a:p>
            <a:pPr marL="457200" lvl="1" indent="0">
              <a:buNone/>
            </a:pPr>
            <a:endParaRPr lang="ru-RU" altLang="ru-RU" sz="1600" dirty="0"/>
          </a:p>
          <a:p>
            <a:pPr marL="457200" lvl="1" indent="0">
              <a:buNone/>
            </a:pPr>
            <a:r>
              <a:rPr lang="ru-RU" altLang="ru-RU" sz="1800" dirty="0" smtClean="0"/>
              <a:t>Распределение </a:t>
            </a:r>
            <a:r>
              <a:rPr lang="ru-RU" altLang="ru-RU" sz="1800" dirty="0"/>
              <a:t>лучей по координатам и по длинам волн </a:t>
            </a:r>
          </a:p>
          <a:p>
            <a:pPr marL="457200" lvl="1" indent="0">
              <a:buNone/>
            </a:pPr>
            <a:r>
              <a:rPr lang="ru-RU" altLang="ru-RU" sz="1800" dirty="0" smtClean="0"/>
              <a:t>Параметры </a:t>
            </a:r>
            <a:r>
              <a:rPr lang="ru-RU" altLang="ru-RU" sz="1800" dirty="0"/>
              <a:t>оптической схемы: </a:t>
            </a:r>
            <a:endParaRPr lang="ru-RU" altLang="ru-RU" sz="1800" dirty="0" smtClean="0"/>
          </a:p>
          <a:p>
            <a:pPr marL="457200" lvl="1" indent="0">
              <a:buNone/>
            </a:pPr>
            <a:r>
              <a:rPr lang="ru-RU" altLang="ru-RU" sz="1800" dirty="0" smtClean="0"/>
              <a:t>	Положение </a:t>
            </a:r>
            <a:r>
              <a:rPr lang="ru-RU" altLang="ru-RU" sz="1800" dirty="0"/>
              <a:t>и ориентация элементов их параметры (</a:t>
            </a:r>
            <a:r>
              <a:rPr lang="ru-RU" altLang="ru-RU" sz="1800" dirty="0" smtClean="0"/>
              <a:t>коэффициент 	преломления</a:t>
            </a:r>
            <a:r>
              <a:rPr lang="ru-RU" altLang="ru-RU" sz="1800" dirty="0"/>
              <a:t>, постоянная решетки и т.п.)</a:t>
            </a:r>
            <a:endParaRPr lang="ru-RU" altLang="ru-RU" sz="1600" dirty="0"/>
          </a:p>
          <a:p>
            <a:pPr marL="0" indent="0">
              <a:buNone/>
            </a:pPr>
            <a:endParaRPr lang="ru-RU" altLang="ru-RU" sz="1800" dirty="0"/>
          </a:p>
          <a:p>
            <a:pPr marL="0" indent="0">
              <a:buNone/>
            </a:pPr>
            <a:r>
              <a:rPr lang="ru-RU" altLang="ru-RU" sz="2000" dirty="0" smtClean="0">
                <a:solidFill>
                  <a:srgbClr val="FF0000"/>
                </a:solidFill>
              </a:rPr>
              <a:t>Алгоритм:</a:t>
            </a:r>
            <a:endParaRPr lang="ru-RU" altLang="ru-RU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altLang="ru-RU" sz="1800" dirty="0" smtClean="0"/>
              <a:t>	Преобразование </a:t>
            </a:r>
            <a:r>
              <a:rPr lang="ru-RU" altLang="ru-RU" sz="1800" dirty="0"/>
              <a:t>системы координат в локальную систему </a:t>
            </a:r>
            <a:r>
              <a:rPr lang="ru-RU" altLang="ru-RU" sz="1800" dirty="0" smtClean="0"/>
              <a:t>текущей</a:t>
            </a:r>
            <a:r>
              <a:rPr lang="ru-RU" altLang="ru-RU" sz="1800" dirty="0"/>
              <a:t>	</a:t>
            </a:r>
            <a:r>
              <a:rPr lang="ru-RU" altLang="ru-RU" sz="1800" dirty="0" smtClean="0"/>
              <a:t>поверхности</a:t>
            </a:r>
          </a:p>
          <a:p>
            <a:pPr marL="0" indent="0">
              <a:buNone/>
            </a:pPr>
            <a:r>
              <a:rPr lang="ru-RU" altLang="ru-RU" sz="1800" dirty="0"/>
              <a:t>	Вычисление точек пересечения луча с текущей </a:t>
            </a:r>
            <a:r>
              <a:rPr lang="ru-RU" altLang="ru-RU" sz="1800" dirty="0" smtClean="0"/>
              <a:t>поверхностью </a:t>
            </a:r>
            <a:endParaRPr lang="en-US" altLang="ru-RU" sz="1800" dirty="0" smtClean="0"/>
          </a:p>
          <a:p>
            <a:pPr marL="0" indent="0">
              <a:buNone/>
            </a:pPr>
            <a:r>
              <a:rPr lang="en-US" altLang="ru-RU" sz="1800" dirty="0"/>
              <a:t>	</a:t>
            </a:r>
            <a:r>
              <a:rPr lang="ru-RU" altLang="ru-RU" sz="1800" dirty="0" smtClean="0"/>
              <a:t>«</a:t>
            </a:r>
            <a:r>
              <a:rPr lang="ru-RU" altLang="ru-RU" sz="1800" dirty="0" smtClean="0"/>
              <a:t>Действие</a:t>
            </a:r>
            <a:r>
              <a:rPr lang="ru-RU" altLang="ru-RU" sz="1800" dirty="0"/>
              <a:t>» </a:t>
            </a:r>
            <a:r>
              <a:rPr lang="ru-RU" altLang="ru-RU" sz="1800" dirty="0" smtClean="0"/>
              <a:t>	поверхности </a:t>
            </a:r>
            <a:r>
              <a:rPr lang="ru-RU" altLang="ru-RU" sz="1800" dirty="0"/>
              <a:t>(отражение, преломление, </a:t>
            </a:r>
            <a:r>
              <a:rPr lang="ru-RU" altLang="ru-RU" sz="1800" dirty="0" smtClean="0"/>
              <a:t>дифракция </a:t>
            </a:r>
            <a:r>
              <a:rPr lang="ru-RU" altLang="ru-RU" sz="1800" dirty="0"/>
              <a:t>...)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06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0813" cy="936105"/>
          </a:xfrm>
        </p:spPr>
        <p:txBody>
          <a:bodyPr/>
          <a:lstStyle/>
          <a:p>
            <a:r>
              <a:rPr lang="ru-RU" dirty="0" smtClean="0"/>
              <a:t>Содержание доклада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196752"/>
            <a:ext cx="7770813" cy="4897661"/>
          </a:xfrm>
        </p:spPr>
        <p:txBody>
          <a:bodyPr/>
          <a:lstStyle/>
          <a:p>
            <a:r>
              <a:rPr lang="ru-RU" dirty="0" smtClean="0"/>
              <a:t>Космическая обсерватория «Спектр-УФ»</a:t>
            </a:r>
          </a:p>
          <a:p>
            <a:pPr lvl="1"/>
            <a:r>
              <a:rPr lang="ru-RU" dirty="0" smtClean="0"/>
              <a:t>Комплекс научной аппаратуры</a:t>
            </a:r>
          </a:p>
          <a:p>
            <a:pPr lvl="1"/>
            <a:r>
              <a:rPr lang="ru-RU" dirty="0" smtClean="0"/>
              <a:t>Оптические расчеты</a:t>
            </a:r>
          </a:p>
          <a:p>
            <a:r>
              <a:rPr lang="ru-RU" dirty="0" smtClean="0"/>
              <a:t>Математическая модель</a:t>
            </a:r>
          </a:p>
          <a:p>
            <a:pPr lvl="1"/>
            <a:r>
              <a:rPr lang="ru-RU" dirty="0" smtClean="0"/>
              <a:t>Принципы</a:t>
            </a:r>
          </a:p>
          <a:p>
            <a:pPr lvl="1"/>
            <a:r>
              <a:rPr lang="ru-RU" dirty="0" smtClean="0"/>
              <a:t>Алгоритмы</a:t>
            </a:r>
          </a:p>
          <a:p>
            <a:pPr lvl="1"/>
            <a:r>
              <a:rPr lang="ru-RU" dirty="0" smtClean="0"/>
              <a:t>Результаты</a:t>
            </a:r>
            <a:endParaRPr lang="ru-RU" dirty="0"/>
          </a:p>
          <a:p>
            <a:r>
              <a:rPr lang="ru-RU" dirty="0" smtClean="0"/>
              <a:t>Примеры модельных спектрограмм</a:t>
            </a:r>
          </a:p>
        </p:txBody>
      </p:sp>
    </p:spTree>
    <p:extLst>
      <p:ext uri="{BB962C8B-B14F-4D97-AF65-F5344CB8AC3E}">
        <p14:creationId xmlns:p14="http://schemas.microsoft.com/office/powerpoint/2010/main" val="416797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"/>
            <a:ext cx="8856984" cy="908720"/>
          </a:xfrm>
        </p:spPr>
        <p:txBody>
          <a:bodyPr/>
          <a:lstStyle/>
          <a:p>
            <a:r>
              <a:rPr lang="ru-RU" sz="4000" dirty="0" smtClean="0"/>
              <a:t>Реализация математической модели: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sz="2400" dirty="0"/>
              <a:t>Вычисление углового распределения энергии в </a:t>
            </a:r>
            <a:r>
              <a:rPr lang="ru-RU" altLang="ru-RU" sz="2400" dirty="0" smtClean="0"/>
              <a:t>дифракционных порядках </a:t>
            </a:r>
            <a:r>
              <a:rPr lang="ru-RU" altLang="ru-RU" sz="2400" dirty="0"/>
              <a:t>решеток и полной энергетической эффективности:</a:t>
            </a:r>
          </a:p>
          <a:p>
            <a:pPr marL="0" indent="0">
              <a:buNone/>
            </a:pPr>
            <a:endParaRPr lang="en-US" altLang="ru-RU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altLang="ru-RU" sz="2400" dirty="0" smtClean="0">
                <a:solidFill>
                  <a:srgbClr val="FF0000"/>
                </a:solidFill>
              </a:rPr>
              <a:t>Алгоритм</a:t>
            </a:r>
            <a:r>
              <a:rPr lang="ru-RU" altLang="ru-RU" sz="2400" dirty="0">
                <a:solidFill>
                  <a:srgbClr val="FF0000"/>
                </a:solidFill>
              </a:rPr>
              <a:t>:</a:t>
            </a:r>
          </a:p>
          <a:p>
            <a:r>
              <a:rPr lang="ru-RU" altLang="ru-RU" sz="2000" dirty="0"/>
              <a:t>Скалярная теория дифракционной решетки (геометрическое приближение)</a:t>
            </a:r>
          </a:p>
          <a:p>
            <a:pPr marL="0" indent="0">
              <a:buNone/>
            </a:pPr>
            <a:r>
              <a:rPr lang="ru-RU" altLang="ru-RU" sz="2000" dirty="0"/>
              <a:t>		</a:t>
            </a:r>
            <a:endParaRPr lang="ru-RU" sz="2000" dirty="0"/>
          </a:p>
          <a:p>
            <a:pPr marL="0" indent="0">
              <a:buNone/>
            </a:pPr>
            <a:r>
              <a:rPr lang="ru-RU" altLang="ru-RU" sz="2400" dirty="0" smtClean="0">
                <a:solidFill>
                  <a:srgbClr val="FF0000"/>
                </a:solidFill>
              </a:rPr>
              <a:t>Входные </a:t>
            </a:r>
            <a:r>
              <a:rPr lang="ru-RU" altLang="ru-RU" sz="2400" dirty="0">
                <a:solidFill>
                  <a:srgbClr val="FF0000"/>
                </a:solidFill>
              </a:rPr>
              <a:t>данные</a:t>
            </a:r>
            <a:r>
              <a:rPr lang="ru-RU" altLang="ru-RU" sz="2400" dirty="0" smtClean="0">
                <a:solidFill>
                  <a:srgbClr val="FF0000"/>
                </a:solidFill>
              </a:rPr>
              <a:t>:</a:t>
            </a:r>
            <a:endParaRPr lang="ru-RU" altLang="ru-RU" sz="2400" dirty="0">
              <a:solidFill>
                <a:srgbClr val="FF0000"/>
              </a:solidFill>
            </a:endParaRPr>
          </a:p>
          <a:p>
            <a:r>
              <a:rPr lang="ru-RU" altLang="ru-RU" sz="2000" dirty="0" smtClean="0"/>
              <a:t>Углы </a:t>
            </a:r>
            <a:r>
              <a:rPr lang="ru-RU" altLang="ru-RU" sz="2000" dirty="0"/>
              <a:t>падения пучка на решетку вдоль и поперек штриха, угол </a:t>
            </a:r>
            <a:r>
              <a:rPr lang="ru-RU" altLang="ru-RU" sz="2000" dirty="0" smtClean="0"/>
              <a:t>блеска, постоянная решетки</a:t>
            </a:r>
            <a:endParaRPr lang="ru-RU" altLang="ru-RU" sz="2000" dirty="0"/>
          </a:p>
          <a:p>
            <a:r>
              <a:rPr lang="ru-RU" altLang="ru-RU" sz="2000" dirty="0" smtClean="0"/>
              <a:t>Табулированные </a:t>
            </a:r>
            <a:r>
              <a:rPr lang="ru-RU" altLang="ru-RU" sz="2000" dirty="0"/>
              <a:t>эффективности отражения и пропускания </a:t>
            </a:r>
            <a:r>
              <a:rPr lang="ru-RU" altLang="ru-RU" sz="2000" dirty="0" smtClean="0"/>
              <a:t>оптических элементов </a:t>
            </a:r>
            <a:r>
              <a:rPr lang="ru-RU" altLang="ru-RU" sz="2000" dirty="0"/>
              <a:t>схемы, квантовая эффективность приемника</a:t>
            </a:r>
          </a:p>
          <a:p>
            <a:pPr marL="0" indent="0">
              <a:buNone/>
            </a:pP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413269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63551"/>
            <a:ext cx="7770813" cy="1021234"/>
          </a:xfrm>
        </p:spPr>
        <p:txBody>
          <a:bodyPr/>
          <a:lstStyle/>
          <a:p>
            <a:r>
              <a:rPr lang="ru-RU" altLang="ru-RU" sz="3200" dirty="0"/>
              <a:t>Скалярная теория дифракционной решетки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𝐼</m:t>
                      </m:r>
                      <m:r>
                        <a:rPr lang="ru-RU" i="1">
                          <a:latin typeface="Cambria Math"/>
                        </a:rPr>
                        <m:t>(</m:t>
                      </m:r>
                      <m:r>
                        <a:rPr lang="ru-RU" i="1">
                          <a:latin typeface="Cambria Math"/>
                        </a:rPr>
                        <m:t>𝛽</m:t>
                      </m:r>
                      <m:r>
                        <a:rPr lang="ru-RU" i="1">
                          <a:latin typeface="Cambria Math"/>
                        </a:rPr>
                        <m:t>,</m:t>
                      </m:r>
                      <m:r>
                        <a:rPr lang="ru-RU" i="1">
                          <a:latin typeface="Cambria Math"/>
                        </a:rPr>
                        <m:t>𝜆</m:t>
                      </m:r>
                      <m:r>
                        <a:rPr lang="ru-RU" i="1"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(</m:t>
                      </m:r>
                      <m:r>
                        <a:rPr lang="ru-RU" i="1">
                          <a:latin typeface="Cambria Math"/>
                        </a:rPr>
                        <m:t>𝑢</m:t>
                      </m:r>
                      <m:r>
                        <a:rPr lang="ru-RU" i="1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(</m:t>
                      </m:r>
                      <m:r>
                        <a:rPr lang="ru-RU" i="1">
                          <a:latin typeface="Cambria Math"/>
                        </a:rPr>
                        <m:t>𝑣</m:t>
                      </m:r>
                      <m:r>
                        <a:rPr lang="ru-RU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 smtClean="0"/>
              </a:p>
              <a:p>
                <a:pPr marL="0" indent="0" algn="ctr">
                  <a:buNone/>
                </a:pPr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(</m:t>
                      </m:r>
                      <m:r>
                        <a:rPr lang="ru-RU" i="1">
                          <a:latin typeface="Cambria Math"/>
                        </a:rPr>
                        <m:t>𝑢</m:t>
                      </m:r>
                      <m:r>
                        <a:rPr lang="ru-RU" i="1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latin typeface="Cambria Math"/>
                            </a:rPr>
                            <m:t>𝑢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  </m:t>
                          </m:r>
                          <m:r>
                            <a:rPr lang="ru-RU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(</m:t>
                      </m:r>
                      <m:r>
                        <a:rPr lang="ru-RU" i="1">
                          <a:latin typeface="Cambria Math"/>
                        </a:rPr>
                        <m:t>𝑣</m:t>
                      </m:r>
                      <m:r>
                        <a:rPr lang="ru-RU" i="1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latin typeface="Cambria Math"/>
                            </a:rPr>
                            <m:t>𝑁𝑣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latin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𝑢</m:t>
                      </m:r>
                      <m:r>
                        <a:rPr lang="ru-R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𝜆</m:t>
                          </m:r>
                        </m:den>
                      </m:f>
                      <m:r>
                        <a:rPr lang="ru-RU" i="1">
                          <a:latin typeface="Cambria Math"/>
                        </a:rPr>
                        <m:t>𝜎</m:t>
                      </m:r>
                      <m:r>
                        <m:rPr>
                          <m:sty m:val="p"/>
                        </m:rPr>
                        <a:rPr lang="ru-RU">
                          <a:latin typeface="Cambria Math"/>
                        </a:rPr>
                        <m:t>cos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𝛩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ru-RU">
                          <a:latin typeface="Cambria Math"/>
                        </a:rPr>
                        <m:t>cos</m:t>
                      </m:r>
                      <m:r>
                        <a:rPr lang="ru-RU" i="1">
                          <a:latin typeface="Cambria Math"/>
                        </a:rPr>
                        <m:t>(</m:t>
                      </m:r>
                      <m:r>
                        <a:rPr lang="ru-RU" i="1">
                          <a:latin typeface="Cambria Math"/>
                        </a:rPr>
                        <m:t>𝛼</m:t>
                      </m:r>
                      <m:r>
                        <a:rPr lang="ru-RU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𝛩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)</m:t>
                      </m:r>
                      <m:r>
                        <m:rPr>
                          <m:sty m:val="p"/>
                        </m:rPr>
                        <a:rPr lang="ru-RU">
                          <a:latin typeface="Cambria Math"/>
                        </a:rPr>
                        <m:t>sin</m:t>
                      </m:r>
                      <m:r>
                        <a:rPr lang="ru-RU" i="1">
                          <a:latin typeface="Cambria Math"/>
                        </a:rPr>
                        <m:t>(</m:t>
                      </m:r>
                      <m:r>
                        <a:rPr lang="ru-RU" i="1">
                          <a:latin typeface="Cambria Math"/>
                        </a:rPr>
                        <m:t>𝛼</m:t>
                      </m:r>
                      <m:r>
                        <a:rPr lang="ru-RU" i="1">
                          <a:latin typeface="Cambria Math"/>
                        </a:rPr>
                        <m:t>+</m:t>
                      </m:r>
                      <m:r>
                        <a:rPr lang="ru-RU" i="1">
                          <a:latin typeface="Cambria Math"/>
                        </a:rPr>
                        <m:t>𝛽</m:t>
                      </m:r>
                      <m:r>
                        <a:rPr lang="ru-RU" i="1">
                          <a:latin typeface="Cambria Math"/>
                        </a:rPr>
                        <m:t>−2</m:t>
                      </m:r>
                      <m:r>
                        <a:rPr lang="ru-RU" i="1">
                          <a:latin typeface="Cambria Math"/>
                        </a:rPr>
                        <m:t>𝛩</m:t>
                      </m:r>
                      <m:r>
                        <a:rPr lang="ru-RU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𝑣</m:t>
                      </m:r>
                      <m:r>
                        <a:rPr lang="ru-R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𝜆</m:t>
                          </m:r>
                        </m:den>
                      </m:f>
                      <m:r>
                        <a:rPr lang="ru-RU" i="1">
                          <a:latin typeface="Cambria Math"/>
                        </a:rPr>
                        <m:t>𝜎</m:t>
                      </m:r>
                      <m:r>
                        <a:rPr lang="ru-RU" i="1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ru-RU">
                          <a:latin typeface="Cambria Math"/>
                        </a:rPr>
                        <m:t>sin</m:t>
                      </m:r>
                      <m:r>
                        <a:rPr lang="ru-RU" i="1">
                          <a:latin typeface="Cambria Math"/>
                        </a:rPr>
                        <m:t>𝛽</m:t>
                      </m:r>
                      <m:r>
                        <a:rPr lang="ru-RU" i="1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ru-RU">
                          <a:latin typeface="Cambria Math"/>
                        </a:rPr>
                        <m:t>sin</m:t>
                      </m:r>
                      <m:r>
                        <a:rPr lang="ru-RU" i="1">
                          <a:latin typeface="Cambria Math"/>
                        </a:rPr>
                        <m:t>𝛼</m:t>
                      </m:r>
                      <m:r>
                        <a:rPr lang="ru-RU" i="1">
                          <a:latin typeface="Cambria Math"/>
                        </a:rPr>
                        <m:t>)</m:t>
                      </m:r>
                      <m:r>
                        <m:rPr>
                          <m:sty m:val="p"/>
                        </m:rPr>
                        <a:rPr lang="ru-RU">
                          <a:latin typeface="Cambria Math"/>
                        </a:rPr>
                        <m:t>cos</m:t>
                      </m:r>
                      <m:r>
                        <a:rPr lang="ru-RU" i="1">
                          <a:latin typeface="Cambria Math"/>
                        </a:rPr>
                        <m:t>𝛾</m:t>
                      </m:r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895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893"/>
            <a:ext cx="7770813" cy="974835"/>
          </a:xfrm>
        </p:spPr>
        <p:txBody>
          <a:bodyPr/>
          <a:lstStyle/>
          <a:p>
            <a:r>
              <a:rPr lang="ru-RU" sz="4000" dirty="0"/>
              <a:t>Программная реализация модели</a:t>
            </a:r>
            <a:r>
              <a:rPr lang="ru-RU" sz="4000" dirty="0" smtClean="0"/>
              <a:t>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68863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Свойства задачи: </a:t>
            </a:r>
            <a:r>
              <a:rPr lang="ru-RU" sz="2400" dirty="0" smtClean="0"/>
              <a:t>отдельный луч в пучке </a:t>
            </a:r>
            <a:r>
              <a:rPr lang="ru-RU" sz="2400" dirty="0"/>
              <a:t>— </a:t>
            </a:r>
            <a:r>
              <a:rPr lang="ru-RU" sz="2400" dirty="0" smtClean="0"/>
              <a:t>независимый объект            	параллельные вычисления</a:t>
            </a:r>
          </a:p>
          <a:p>
            <a:pPr marL="0" indent="0">
              <a:buNone/>
            </a:pPr>
            <a:endParaRPr lang="ru-RU" sz="800" dirty="0"/>
          </a:p>
          <a:p>
            <a:pPr marL="0" indent="0">
              <a:buNone/>
            </a:pPr>
            <a:r>
              <a:rPr lang="ru-RU" sz="2400" u="sng" dirty="0"/>
              <a:t>Решаемая проблема — </a:t>
            </a:r>
            <a:r>
              <a:rPr lang="ru-RU" sz="2400" u="sng" dirty="0" smtClean="0"/>
              <a:t>показательный </a:t>
            </a:r>
            <a:r>
              <a:rPr lang="ru-RU" sz="2400" u="sng" dirty="0"/>
              <a:t>пример из области </a:t>
            </a:r>
            <a:r>
              <a:rPr lang="ru-RU" sz="2400" u="sng" dirty="0" smtClean="0"/>
              <a:t>задач </a:t>
            </a:r>
            <a:r>
              <a:rPr lang="ru-RU" sz="2400" u="sng" dirty="0"/>
              <a:t>массовых параллельных вычислений</a:t>
            </a:r>
            <a:r>
              <a:rPr lang="ru-RU" sz="2400" u="sng" dirty="0" smtClean="0"/>
              <a:t>.</a:t>
            </a:r>
          </a:p>
          <a:p>
            <a:pPr marL="0" indent="0">
              <a:buNone/>
            </a:pPr>
            <a:endParaRPr lang="ru-RU" sz="800" dirty="0"/>
          </a:p>
          <a:p>
            <a:r>
              <a:rPr lang="ru-RU" altLang="ru-RU" sz="2400" dirty="0"/>
              <a:t>Первая попытка «в лоб»:</a:t>
            </a:r>
            <a:r>
              <a:rPr lang="ru-RU" altLang="ru-RU" sz="2000" dirty="0"/>
              <a:t> </a:t>
            </a:r>
            <a:endParaRPr lang="ru-RU" altLang="ru-RU" sz="2000" dirty="0" smtClean="0"/>
          </a:p>
          <a:p>
            <a:pPr marL="0" indent="0">
              <a:buNone/>
            </a:pPr>
            <a:r>
              <a:rPr lang="ru-RU" altLang="ru-RU" sz="2000" dirty="0">
                <a:solidFill>
                  <a:srgbClr val="FF0000"/>
                </a:solidFill>
              </a:rPr>
              <a:t>	</a:t>
            </a:r>
            <a:r>
              <a:rPr lang="ru-RU" altLang="ru-RU" sz="2000" dirty="0" smtClean="0">
                <a:solidFill>
                  <a:srgbClr val="FFC000"/>
                </a:solidFill>
              </a:rPr>
              <a:t>реализация </a:t>
            </a:r>
            <a:r>
              <a:rPr lang="ru-RU" altLang="ru-RU" sz="2000" dirty="0">
                <a:solidFill>
                  <a:srgbClr val="FFC000"/>
                </a:solidFill>
              </a:rPr>
              <a:t>на векторном языке IDL </a:t>
            </a:r>
            <a:r>
              <a:rPr lang="ru-RU" altLang="ru-RU" sz="2000" dirty="0" smtClean="0">
                <a:solidFill>
                  <a:srgbClr val="FFC000"/>
                </a:solidFill>
              </a:rPr>
              <a:t>(</a:t>
            </a:r>
            <a:r>
              <a:rPr lang="ru-RU" altLang="ru-RU" sz="2000" dirty="0">
                <a:solidFill>
                  <a:srgbClr val="FFC000"/>
                </a:solidFill>
              </a:rPr>
              <a:t>быстрое программирование, </a:t>
            </a:r>
            <a:r>
              <a:rPr lang="ru-RU" altLang="ru-RU" sz="2000" dirty="0" smtClean="0">
                <a:solidFill>
                  <a:srgbClr val="FFC000"/>
                </a:solidFill>
              </a:rPr>
              <a:t>	многоядерная </a:t>
            </a:r>
            <a:r>
              <a:rPr lang="ru-RU" altLang="ru-RU" sz="2000" dirty="0" err="1">
                <a:solidFill>
                  <a:srgbClr val="FFC000"/>
                </a:solidFill>
              </a:rPr>
              <a:t>многопоточность</a:t>
            </a:r>
            <a:r>
              <a:rPr lang="ru-RU" altLang="ru-RU" sz="2000" dirty="0">
                <a:solidFill>
                  <a:srgbClr val="FFC000"/>
                </a:solidFill>
              </a:rPr>
              <a:t>). </a:t>
            </a:r>
            <a:r>
              <a:rPr lang="ru-RU" altLang="ru-RU" sz="2000" dirty="0" smtClean="0">
                <a:solidFill>
                  <a:srgbClr val="FFC000"/>
                </a:solidFill>
              </a:rPr>
              <a:t>Не </a:t>
            </a:r>
            <a:r>
              <a:rPr lang="ru-RU" altLang="ru-RU" sz="2000" dirty="0">
                <a:solidFill>
                  <a:srgbClr val="FFC000"/>
                </a:solidFill>
              </a:rPr>
              <a:t>было уделено должного внимания к </a:t>
            </a:r>
            <a:r>
              <a:rPr lang="ru-RU" altLang="ru-RU" sz="2000" dirty="0" smtClean="0">
                <a:solidFill>
                  <a:srgbClr val="FFC000"/>
                </a:solidFill>
              </a:rPr>
              <a:t>	оптимизации </a:t>
            </a:r>
            <a:r>
              <a:rPr lang="ru-RU" altLang="ru-RU" sz="2000" dirty="0">
                <a:solidFill>
                  <a:srgbClr val="FFC000"/>
                </a:solidFill>
              </a:rPr>
              <a:t>расчетов. </a:t>
            </a:r>
            <a:r>
              <a:rPr lang="ru-RU" altLang="ru-RU" sz="2000" dirty="0" smtClean="0">
                <a:solidFill>
                  <a:srgbClr val="FFC000"/>
                </a:solidFill>
              </a:rPr>
              <a:t>Результат </a:t>
            </a:r>
            <a:r>
              <a:rPr lang="ru-RU" altLang="ru-RU" sz="2000" dirty="0">
                <a:solidFill>
                  <a:srgbClr val="FFC000"/>
                </a:solidFill>
              </a:rPr>
              <a:t>— неудовлетворительная </a:t>
            </a:r>
            <a:r>
              <a:rPr lang="ru-RU" altLang="ru-RU" sz="2000" dirty="0" smtClean="0">
                <a:solidFill>
                  <a:srgbClr val="FFC000"/>
                </a:solidFill>
              </a:rPr>
              <a:t>	производительность.</a:t>
            </a:r>
            <a:endParaRPr lang="ru-RU" altLang="ru-RU" sz="20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ru-RU" altLang="ru-RU" sz="800" dirty="0">
              <a:solidFill>
                <a:srgbClr val="FF0000"/>
              </a:solidFill>
            </a:endParaRPr>
          </a:p>
          <a:p>
            <a:r>
              <a:rPr lang="ru-RU" altLang="ru-RU" sz="2400" dirty="0"/>
              <a:t>Вторая попытка «выбор технологии»: </a:t>
            </a:r>
            <a:endParaRPr lang="ru-RU" altLang="ru-RU" sz="2400" dirty="0" smtClean="0"/>
          </a:p>
          <a:p>
            <a:pPr marL="0" indent="0">
              <a:buNone/>
            </a:pPr>
            <a:r>
              <a:rPr lang="ru-RU" altLang="ru-RU" sz="2000" dirty="0" smtClean="0">
                <a:solidFill>
                  <a:srgbClr val="FF0000"/>
                </a:solidFill>
              </a:rPr>
              <a:t>	</a:t>
            </a:r>
            <a:r>
              <a:rPr lang="ru-RU" altLang="ru-RU" sz="2000" dirty="0" err="1" smtClean="0">
                <a:solidFill>
                  <a:srgbClr val="FFC000"/>
                </a:solidFill>
              </a:rPr>
              <a:t>Intel</a:t>
            </a:r>
            <a:r>
              <a:rPr lang="ru-RU" altLang="ru-RU" sz="2000" dirty="0" smtClean="0">
                <a:solidFill>
                  <a:srgbClr val="FFC000"/>
                </a:solidFill>
              </a:rPr>
              <a:t> </a:t>
            </a:r>
            <a:r>
              <a:rPr lang="ru-RU" altLang="ru-RU" sz="2000" dirty="0" err="1">
                <a:solidFill>
                  <a:srgbClr val="FFC000"/>
                </a:solidFill>
              </a:rPr>
              <a:t>SIMD-инструкции+многопоточность</a:t>
            </a:r>
            <a:r>
              <a:rPr lang="ru-RU" altLang="ru-RU" sz="2000" dirty="0">
                <a:solidFill>
                  <a:srgbClr val="FFC000"/>
                </a:solidFill>
              </a:rPr>
              <a:t>, </a:t>
            </a:r>
            <a:r>
              <a:rPr lang="ru-RU" altLang="ru-RU" sz="2000" dirty="0" err="1">
                <a:solidFill>
                  <a:srgbClr val="FFC000"/>
                </a:solidFill>
              </a:rPr>
              <a:t>OpenCL</a:t>
            </a:r>
            <a:r>
              <a:rPr lang="ru-RU" altLang="ru-RU" sz="2000" dirty="0">
                <a:solidFill>
                  <a:srgbClr val="FFC000"/>
                </a:solidFill>
              </a:rPr>
              <a:t> и </a:t>
            </a:r>
            <a:r>
              <a:rPr lang="ru-RU" altLang="ru-RU" sz="2000" dirty="0" err="1">
                <a:solidFill>
                  <a:srgbClr val="FFC000"/>
                </a:solidFill>
              </a:rPr>
              <a:t>nVIDIA</a:t>
            </a:r>
            <a:r>
              <a:rPr lang="ru-RU" altLang="ru-RU" sz="2000" dirty="0">
                <a:solidFill>
                  <a:srgbClr val="FFC000"/>
                </a:solidFill>
              </a:rPr>
              <a:t>/CUDA.</a:t>
            </a:r>
          </a:p>
          <a:p>
            <a:pPr marL="0" indent="0">
              <a:buNone/>
            </a:pPr>
            <a:r>
              <a:rPr lang="ru-RU" altLang="ru-RU" sz="2000" dirty="0">
                <a:solidFill>
                  <a:srgbClr val="FFC000"/>
                </a:solidFill>
              </a:rPr>
              <a:t>	</a:t>
            </a:r>
            <a:r>
              <a:rPr lang="ru-RU" altLang="ru-RU" sz="2000" dirty="0" smtClean="0">
                <a:solidFill>
                  <a:srgbClr val="FFC000"/>
                </a:solidFill>
              </a:rPr>
              <a:t>Выбор </a:t>
            </a:r>
            <a:r>
              <a:rPr lang="ru-RU" altLang="ru-RU" sz="2000" dirty="0">
                <a:solidFill>
                  <a:srgbClr val="FFC000"/>
                </a:solidFill>
              </a:rPr>
              <a:t>в пользу С++/CUDA (</a:t>
            </a:r>
            <a:r>
              <a:rPr lang="ru-RU" altLang="ru-RU" sz="2000" dirty="0" err="1">
                <a:solidFill>
                  <a:srgbClr val="FFC000"/>
                </a:solidFill>
              </a:rPr>
              <a:t>Intel</a:t>
            </a:r>
            <a:r>
              <a:rPr lang="ru-RU" altLang="ru-RU" sz="2000" dirty="0">
                <a:solidFill>
                  <a:srgbClr val="FFC000"/>
                </a:solidFill>
              </a:rPr>
              <a:t> SIMD в перспективе).</a:t>
            </a:r>
          </a:p>
          <a:p>
            <a:endParaRPr lang="ru-RU" sz="2400" dirty="0"/>
          </a:p>
        </p:txBody>
      </p:sp>
      <p:sp>
        <p:nvSpPr>
          <p:cNvPr id="8" name="Стрелка вправо 7"/>
          <p:cNvSpPr/>
          <p:nvPr/>
        </p:nvSpPr>
        <p:spPr bwMode="auto">
          <a:xfrm>
            <a:off x="8676456" y="1124744"/>
            <a:ext cx="288032" cy="144016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 bwMode="auto">
          <a:xfrm>
            <a:off x="179512" y="1484784"/>
            <a:ext cx="288032" cy="144016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81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893"/>
            <a:ext cx="7770813" cy="974835"/>
          </a:xfrm>
        </p:spPr>
        <p:txBody>
          <a:bodyPr/>
          <a:lstStyle/>
          <a:p>
            <a:r>
              <a:rPr lang="ru-RU" sz="4000" dirty="0"/>
              <a:t>Программная реализация модели</a:t>
            </a:r>
            <a:r>
              <a:rPr lang="ru-RU" sz="4000" dirty="0" smtClean="0"/>
              <a:t>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688632"/>
          </a:xfrm>
        </p:spPr>
        <p:txBody>
          <a:bodyPr/>
          <a:lstStyle/>
          <a:p>
            <a:r>
              <a:rPr lang="ru-RU" altLang="ru-RU" sz="2400" dirty="0"/>
              <a:t>Кросс-платформенная реализация на C++ (MS-</a:t>
            </a:r>
            <a:r>
              <a:rPr lang="ru-RU" altLang="ru-RU" sz="2400" dirty="0" err="1"/>
              <a:t>Windows</a:t>
            </a:r>
            <a:r>
              <a:rPr lang="ru-RU" altLang="ru-RU" sz="2400" dirty="0"/>
              <a:t> и </a:t>
            </a:r>
            <a:r>
              <a:rPr lang="ru-RU" altLang="ru-RU" sz="2400" dirty="0" err="1"/>
              <a:t>Linux</a:t>
            </a:r>
            <a:r>
              <a:rPr lang="ru-RU" altLang="ru-RU" sz="2400" dirty="0"/>
              <a:t>, </a:t>
            </a:r>
            <a:r>
              <a:rPr lang="ru-RU" altLang="ru-RU" sz="2400" dirty="0" smtClean="0"/>
              <a:t>средства </a:t>
            </a:r>
            <a:r>
              <a:rPr lang="ru-RU" altLang="ru-RU" sz="2400" dirty="0"/>
              <a:t>сборки проекта </a:t>
            </a:r>
            <a:r>
              <a:rPr lang="ru-RU" altLang="ru-RU" sz="2400" dirty="0" err="1"/>
              <a:t>cmake</a:t>
            </a:r>
            <a:r>
              <a:rPr lang="ru-RU" altLang="ru-RU" sz="2400" dirty="0"/>
              <a:t>)</a:t>
            </a:r>
          </a:p>
          <a:p>
            <a:endParaRPr lang="ru-RU" altLang="ru-RU" sz="2400" dirty="0"/>
          </a:p>
          <a:p>
            <a:r>
              <a:rPr lang="ru-RU" altLang="ru-RU" sz="2400" dirty="0"/>
              <a:t>Модульная структура (отдельные библиотеки «движка» </a:t>
            </a:r>
            <a:br>
              <a:rPr lang="ru-RU" altLang="ru-RU" sz="2400" dirty="0"/>
            </a:br>
            <a:r>
              <a:rPr lang="ru-RU" altLang="ru-RU" sz="2400" dirty="0"/>
              <a:t>трассировки, библиотека базовой функциональности: </a:t>
            </a:r>
            <a:r>
              <a:rPr lang="ru-RU" altLang="ru-RU" sz="2400" dirty="0" smtClean="0"/>
              <a:t>классы </a:t>
            </a:r>
            <a:r>
              <a:rPr lang="ru-RU" altLang="ru-RU" sz="2400" dirty="0" err="1" smtClean="0"/>
              <a:t>Beam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Surface</a:t>
            </a:r>
            <a:r>
              <a:rPr lang="ru-RU" altLang="ru-RU" sz="2400" dirty="0"/>
              <a:t> и т. п., отдельные приложения трассировки лучей, </a:t>
            </a:r>
            <a:br>
              <a:rPr lang="ru-RU" altLang="ru-RU" sz="2400" dirty="0"/>
            </a:br>
            <a:r>
              <a:rPr lang="ru-RU" altLang="ru-RU" sz="2400" dirty="0"/>
              <a:t>вычисления эффективности, расчет конечного FITS-файла</a:t>
            </a:r>
            <a:br>
              <a:rPr lang="ru-RU" altLang="ru-RU" sz="2400" dirty="0"/>
            </a:br>
            <a:r>
              <a:rPr lang="ru-RU" altLang="ru-RU" sz="2400" dirty="0"/>
              <a:t>с изображением модельного спектра)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2075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893"/>
            <a:ext cx="7770813" cy="974835"/>
          </a:xfrm>
        </p:spPr>
        <p:txBody>
          <a:bodyPr/>
          <a:lstStyle/>
          <a:p>
            <a:r>
              <a:rPr lang="ru-RU" sz="4000" dirty="0"/>
              <a:t>Программная реализация модели</a:t>
            </a:r>
            <a:r>
              <a:rPr lang="ru-RU" sz="4000" dirty="0" smtClean="0"/>
              <a:t>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688632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800" dirty="0" smtClean="0">
                <a:solidFill>
                  <a:srgbClr val="FFC000"/>
                </a:solidFill>
              </a:rPr>
              <a:t>Оценка производительности</a:t>
            </a:r>
          </a:p>
          <a:p>
            <a:pPr marL="0" indent="0">
              <a:buNone/>
            </a:pPr>
            <a:r>
              <a:rPr lang="ru-RU" altLang="ru-RU" sz="2400" u="sng" dirty="0" smtClean="0">
                <a:solidFill>
                  <a:schemeClr val="bg1"/>
                </a:solidFill>
              </a:rPr>
              <a:t>Параметры модели</a:t>
            </a:r>
            <a:r>
              <a:rPr lang="ru-RU" altLang="ru-RU" sz="2400" dirty="0" smtClean="0">
                <a:solidFill>
                  <a:schemeClr val="bg1"/>
                </a:solidFill>
              </a:rPr>
              <a:t>: </a:t>
            </a:r>
            <a:r>
              <a:rPr lang="en-US" altLang="ru-RU" sz="2400" dirty="0" smtClean="0">
                <a:solidFill>
                  <a:schemeClr val="bg1"/>
                </a:solidFill>
              </a:rPr>
              <a:t>UVES</a:t>
            </a:r>
            <a:r>
              <a:rPr lang="ru-RU" altLang="ru-RU" sz="2400" dirty="0" smtClean="0">
                <a:solidFill>
                  <a:schemeClr val="bg1"/>
                </a:solidFill>
              </a:rPr>
              <a:t>, </a:t>
            </a:r>
            <a:r>
              <a:rPr lang="ru-RU" altLang="ru-RU" sz="2400" dirty="0" smtClean="0">
                <a:solidFill>
                  <a:schemeClr val="bg1"/>
                </a:solidFill>
              </a:rPr>
              <a:t>50 </a:t>
            </a:r>
            <a:r>
              <a:rPr lang="ru-RU" altLang="ru-RU" sz="2400" dirty="0">
                <a:solidFill>
                  <a:schemeClr val="bg1"/>
                </a:solidFill>
              </a:rPr>
              <a:t>млн. лучей на каждый спектральный </a:t>
            </a:r>
            <a:r>
              <a:rPr lang="ru-RU" altLang="ru-RU" sz="2400" dirty="0" smtClean="0">
                <a:solidFill>
                  <a:schemeClr val="bg1"/>
                </a:solidFill>
              </a:rPr>
              <a:t>порядок, 89 порядков, 8 оптических + 8 вспомогательных поверхностей</a:t>
            </a:r>
            <a:r>
              <a:rPr lang="en-US" altLang="ru-RU" sz="2400" dirty="0" smtClean="0">
                <a:solidFill>
                  <a:schemeClr val="bg1"/>
                </a:solidFill>
              </a:rPr>
              <a:t>, </a:t>
            </a:r>
            <a:r>
              <a:rPr lang="ru-RU" altLang="ru-RU" sz="2400" dirty="0" smtClean="0">
                <a:solidFill>
                  <a:schemeClr val="bg1"/>
                </a:solidFill>
              </a:rPr>
              <a:t>одинарная точность (</a:t>
            </a:r>
            <a:r>
              <a:rPr lang="en-US" altLang="ru-RU" sz="2400" dirty="0" smtClean="0">
                <a:solidFill>
                  <a:schemeClr val="bg1"/>
                </a:solidFill>
              </a:rPr>
              <a:t>float</a:t>
            </a:r>
            <a:r>
              <a:rPr lang="ru-RU" altLang="ru-RU" sz="2400" dirty="0" smtClean="0">
                <a:solidFill>
                  <a:schemeClr val="bg1"/>
                </a:solidFill>
              </a:rPr>
              <a:t>)</a:t>
            </a:r>
            <a:r>
              <a:rPr lang="en-US" altLang="ru-RU" sz="2400" dirty="0" smtClean="0">
                <a:solidFill>
                  <a:schemeClr val="bg1"/>
                </a:solidFill>
              </a:rPr>
              <a:t>.</a:t>
            </a:r>
            <a:endParaRPr lang="ru-RU" altLang="ru-RU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ru-RU" sz="24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ru-RU" sz="2400" dirty="0" smtClean="0"/>
              <a:t>ITT IDL 6.4</a:t>
            </a:r>
            <a:r>
              <a:rPr lang="ru-RU" altLang="ru-RU" sz="2400" dirty="0" smtClean="0"/>
              <a:t>,</a:t>
            </a:r>
            <a:r>
              <a:rPr lang="en-US" altLang="ru-RU" sz="2400" dirty="0" smtClean="0"/>
              <a:t> Intel Core i7-3770 3.4 GHz,  4 </a:t>
            </a:r>
            <a:r>
              <a:rPr lang="ru-RU" altLang="ru-RU" sz="2400" dirty="0" smtClean="0"/>
              <a:t>ядра + </a:t>
            </a:r>
            <a:r>
              <a:rPr lang="en-US" altLang="ru-RU" sz="2400" dirty="0" smtClean="0"/>
              <a:t>HT, RAM 32Gb</a:t>
            </a:r>
            <a:r>
              <a:rPr lang="ru-RU" altLang="ru-RU" sz="2400" dirty="0" smtClean="0"/>
              <a:t>:</a:t>
            </a:r>
            <a:r>
              <a:rPr lang="en-US" altLang="ru-RU" sz="2400" dirty="0" smtClean="0"/>
              <a:t> </a:t>
            </a:r>
            <a:r>
              <a:rPr lang="ru-RU" altLang="ru-RU" sz="2400" dirty="0" smtClean="0"/>
              <a:t>время </a:t>
            </a:r>
            <a:r>
              <a:rPr lang="en-US" altLang="ru-RU" sz="2400" dirty="0" smtClean="0"/>
              <a:t>	</a:t>
            </a:r>
            <a:r>
              <a:rPr lang="ru-RU" altLang="ru-RU" sz="2400" dirty="0" smtClean="0"/>
              <a:t>расчета </a:t>
            </a:r>
            <a:r>
              <a:rPr lang="ru-RU" altLang="ru-RU" sz="2400" dirty="0"/>
              <a:t>около </a:t>
            </a:r>
            <a:r>
              <a:rPr lang="ru-RU" altLang="ru-RU" sz="2400" dirty="0" smtClean="0"/>
              <a:t>22 часов</a:t>
            </a:r>
            <a:endParaRPr lang="en-US" alt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ru-RU" altLang="ru-RU" sz="2400" dirty="0" smtClean="0"/>
              <a:t>С++/</a:t>
            </a:r>
            <a:r>
              <a:rPr lang="en-US" altLang="ru-RU" sz="2400" dirty="0" smtClean="0"/>
              <a:t>CUDA v6.0 + </a:t>
            </a:r>
            <a:r>
              <a:rPr lang="en-US" altLang="ru-RU" sz="2400" dirty="0" err="1" smtClean="0"/>
              <a:t>OpenMP</a:t>
            </a:r>
            <a:r>
              <a:rPr lang="en-US" altLang="ru-RU" sz="2400" dirty="0" smtClean="0"/>
              <a:t> v2.0, Intel Xeon E5-1660 3.7GHz, 6 </a:t>
            </a:r>
            <a:r>
              <a:rPr lang="ru-RU" altLang="ru-RU" sz="2400" dirty="0" smtClean="0"/>
              <a:t>ядер + </a:t>
            </a:r>
            <a:r>
              <a:rPr lang="en-US" altLang="ru-RU" sz="2400" dirty="0" smtClean="0"/>
              <a:t>HT, RAM 64 Gb, </a:t>
            </a:r>
            <a:r>
              <a:rPr lang="en-US" altLang="ru-RU" sz="2400" dirty="0" err="1" smtClean="0"/>
              <a:t>nVIDIA</a:t>
            </a:r>
            <a:r>
              <a:rPr lang="en-US" altLang="ru-RU" sz="2400" dirty="0" smtClean="0"/>
              <a:t> Tesla K20c</a:t>
            </a:r>
            <a:r>
              <a:rPr lang="ru-RU" altLang="ru-RU" sz="2400" dirty="0" smtClean="0"/>
              <a:t>: 1 час 9 мин.</a:t>
            </a:r>
            <a:endParaRPr lang="en-US" altLang="ru-RU" sz="2400" dirty="0" smtClean="0"/>
          </a:p>
          <a:p>
            <a:pPr marL="457200" indent="-457200">
              <a:buFont typeface="+mj-lt"/>
              <a:buAutoNum type="arabicPeriod"/>
            </a:pPr>
            <a:endParaRPr lang="en-US" altLang="ru-RU" sz="2400" dirty="0"/>
          </a:p>
          <a:p>
            <a:pPr marL="0" indent="0">
              <a:buNone/>
            </a:pPr>
            <a:r>
              <a:rPr lang="ru-RU" altLang="ru-RU" sz="2400" u="sng" dirty="0" smtClean="0"/>
              <a:t>Размер выходных данных</a:t>
            </a:r>
            <a:r>
              <a:rPr lang="en-US" altLang="ru-RU" sz="2400" dirty="0"/>
              <a:t>:</a:t>
            </a:r>
            <a:r>
              <a:rPr lang="ru-RU" altLang="ru-RU" sz="2400" dirty="0" smtClean="0"/>
              <a:t> 120</a:t>
            </a:r>
            <a:r>
              <a:rPr lang="en-US" altLang="ru-RU" sz="2400" dirty="0" smtClean="0"/>
              <a:t>Gb </a:t>
            </a:r>
          </a:p>
          <a:p>
            <a:pPr marL="0" indent="0">
              <a:buNone/>
            </a:pPr>
            <a:endParaRPr lang="ru-RU" alt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8098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5"/>
            <a:ext cx="8784976" cy="1296144"/>
          </a:xfrm>
        </p:spPr>
        <p:txBody>
          <a:bodyPr/>
          <a:lstStyle/>
          <a:p>
            <a:r>
              <a:rPr lang="ru-RU" altLang="ru-RU" sz="4000" dirty="0"/>
              <a:t>Результаты моделирования</a:t>
            </a:r>
            <a:r>
              <a:rPr lang="ru-RU" altLang="ru-RU" sz="4000" dirty="0" smtClean="0"/>
              <a:t>:</a:t>
            </a:r>
            <a:r>
              <a:rPr lang="ru-RU" altLang="ru-RU" sz="4000" dirty="0"/>
              <a:t/>
            </a:r>
            <a:br>
              <a:rPr lang="ru-RU" altLang="ru-RU" sz="4000" dirty="0"/>
            </a:br>
            <a:r>
              <a:rPr lang="ru-RU" altLang="ru-RU" sz="3200" dirty="0"/>
              <a:t>полная энергетическая эффективность </a:t>
            </a:r>
            <a:r>
              <a:rPr lang="en-US" altLang="ru-RU" sz="3200" dirty="0" smtClean="0"/>
              <a:t>UVES</a:t>
            </a:r>
            <a:endParaRPr lang="ru-RU" altLang="ru-RU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8" y="1772816"/>
            <a:ext cx="8978986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42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5"/>
            <a:ext cx="8784976" cy="1296144"/>
          </a:xfrm>
        </p:spPr>
        <p:txBody>
          <a:bodyPr/>
          <a:lstStyle/>
          <a:p>
            <a:r>
              <a:rPr lang="ru-RU" altLang="ru-RU" sz="4000" dirty="0"/>
              <a:t>Результаты моделирования</a:t>
            </a:r>
            <a:r>
              <a:rPr lang="ru-RU" altLang="ru-RU" sz="4000" dirty="0" smtClean="0"/>
              <a:t>:</a:t>
            </a:r>
            <a:r>
              <a:rPr lang="ru-RU" altLang="ru-RU" sz="4000" dirty="0"/>
              <a:t/>
            </a:r>
            <a:br>
              <a:rPr lang="ru-RU" altLang="ru-RU" sz="4000" dirty="0"/>
            </a:br>
            <a:r>
              <a:rPr lang="ru-RU" altLang="ru-RU" sz="3200" dirty="0"/>
              <a:t>полная энергетическая эффективность </a:t>
            </a:r>
            <a:r>
              <a:rPr lang="en-US" altLang="ru-RU" sz="3200" dirty="0" smtClean="0"/>
              <a:t>VUVES</a:t>
            </a:r>
            <a:endParaRPr lang="ru-RU" altLang="ru-RU" sz="3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0" y="1700808"/>
            <a:ext cx="893979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14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5"/>
            <a:ext cx="8784976" cy="1296144"/>
          </a:xfrm>
        </p:spPr>
        <p:txBody>
          <a:bodyPr/>
          <a:lstStyle/>
          <a:p>
            <a:r>
              <a:rPr lang="ru-RU" altLang="ru-RU" sz="4000" dirty="0"/>
              <a:t>Результаты моделирования</a:t>
            </a:r>
            <a:r>
              <a:rPr lang="ru-RU" altLang="ru-RU" sz="4000" dirty="0" smtClean="0"/>
              <a:t>:</a:t>
            </a:r>
            <a:r>
              <a:rPr lang="ru-RU" altLang="ru-RU" sz="4000" dirty="0"/>
              <a:t/>
            </a:r>
            <a:br>
              <a:rPr lang="ru-RU" altLang="ru-RU" sz="4000" dirty="0"/>
            </a:br>
            <a:r>
              <a:rPr lang="ru-RU" altLang="ru-RU" sz="3200" dirty="0"/>
              <a:t>полная энергетическая эффективность </a:t>
            </a:r>
            <a:r>
              <a:rPr lang="en-US" altLang="ru-RU" sz="3200" dirty="0" smtClean="0"/>
              <a:t>LSS</a:t>
            </a:r>
            <a:endParaRPr lang="ru-RU" altLang="ru-RU" sz="32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8749"/>
            <a:ext cx="8955127" cy="467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56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5"/>
            <a:ext cx="8784976" cy="1224135"/>
          </a:xfrm>
        </p:spPr>
        <p:txBody>
          <a:bodyPr/>
          <a:lstStyle/>
          <a:p>
            <a:r>
              <a:rPr lang="ru-RU" altLang="ru-RU" sz="3200" dirty="0"/>
              <a:t>Результаты </a:t>
            </a:r>
            <a:r>
              <a:rPr lang="ru-RU" altLang="ru-RU" sz="3200" dirty="0" smtClean="0"/>
              <a:t>моделирования спектрографа </a:t>
            </a:r>
            <a:r>
              <a:rPr lang="en-US" altLang="ru-RU" sz="3200" dirty="0" smtClean="0"/>
              <a:t>LSS</a:t>
            </a:r>
            <a:r>
              <a:rPr lang="ru-RU" altLang="ru-RU" sz="3200" dirty="0" smtClean="0"/>
              <a:t>:</a:t>
            </a:r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sz="2400" dirty="0" smtClean="0">
                <a:solidFill>
                  <a:schemeClr val="bg1"/>
                </a:solidFill>
              </a:rPr>
              <a:t>спектральный диапазон: 110–180нм (ВУФ)</a:t>
            </a:r>
            <a:r>
              <a:rPr lang="en-US" altLang="ru-RU" sz="2400" dirty="0" smtClean="0">
                <a:solidFill>
                  <a:schemeClr val="bg1"/>
                </a:solidFill>
              </a:rPr>
              <a:t> </a:t>
            </a:r>
            <a:r>
              <a:rPr lang="ru-RU" altLang="ru-RU" sz="2400" dirty="0" smtClean="0">
                <a:solidFill>
                  <a:schemeClr val="bg1"/>
                </a:solidFill>
              </a:rPr>
              <a:t>и 170–310нм (УФ)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" r="379"/>
          <a:stretch/>
        </p:blipFill>
        <p:spPr bwMode="auto">
          <a:xfrm>
            <a:off x="107504" y="1556792"/>
            <a:ext cx="890123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78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5"/>
            <a:ext cx="8784976" cy="864095"/>
          </a:xfrm>
        </p:spPr>
        <p:txBody>
          <a:bodyPr/>
          <a:lstStyle/>
          <a:p>
            <a:r>
              <a:rPr lang="ru-RU" altLang="ru-RU" sz="3200" dirty="0"/>
              <a:t>Результаты </a:t>
            </a:r>
            <a:r>
              <a:rPr lang="ru-RU" altLang="ru-RU" sz="3200" dirty="0" smtClean="0"/>
              <a:t>моделирования спектрографа </a:t>
            </a:r>
            <a:r>
              <a:rPr lang="en-US" altLang="ru-RU" sz="3200" dirty="0" smtClean="0"/>
              <a:t>LSS</a:t>
            </a:r>
            <a:r>
              <a:rPr lang="ru-RU" altLang="ru-RU" sz="3200" dirty="0" smtClean="0"/>
              <a:t>:</a:t>
            </a:r>
            <a:endParaRPr lang="ru-RU" altLang="ru-RU" sz="3200" dirty="0"/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" r="379"/>
          <a:stretch/>
        </p:blipFill>
        <p:spPr bwMode="auto">
          <a:xfrm>
            <a:off x="107504" y="1556792"/>
            <a:ext cx="890123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" b="-46"/>
          <a:stretch/>
        </p:blipFill>
        <p:spPr bwMode="auto">
          <a:xfrm>
            <a:off x="179512" y="826480"/>
            <a:ext cx="2811463" cy="3312000"/>
          </a:xfrm>
          <a:prstGeom prst="rect">
            <a:avLst/>
          </a:prstGeom>
          <a:noFill/>
          <a:ln w="18000" cap="flat">
            <a:solidFill>
              <a:srgbClr val="DDDDD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93618"/>
            <a:ext cx="2782888" cy="3344862"/>
          </a:xfrm>
          <a:prstGeom prst="rect">
            <a:avLst/>
          </a:prstGeom>
          <a:noFill/>
          <a:ln w="3600" cap="flat">
            <a:solidFill>
              <a:srgbClr val="00458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16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Космическая обсерватория «Спектр-УФ»</a:t>
            </a:r>
            <a:endParaRPr lang="ru-RU" sz="4000" dirty="0"/>
          </a:p>
        </p:txBody>
      </p:sp>
      <p:pic>
        <p:nvPicPr>
          <p:cNvPr id="4" name="Picture 3" descr="sate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9031" y="2204864"/>
            <a:ext cx="5281082" cy="3960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436096" y="2204864"/>
            <a:ext cx="3467100" cy="3960812"/>
          </a:xfrm>
          <a:prstGeom prst="rect">
            <a:avLst/>
          </a:prstGeom>
        </p:spPr>
        <p:txBody>
          <a:bodyPr/>
          <a:lstStyle>
            <a:lvl1pPr marL="341313" indent="-341313" algn="l" defTabSz="449263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49263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FFFFFF"/>
                </a:solidFill>
                <a:latin typeface="+mn-lt"/>
              </a:defRPr>
            </a:lvl2pPr>
            <a:lvl3pPr marL="1143000" indent="-2286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FFFFFF"/>
                </a:solidFill>
                <a:latin typeface="+mn-lt"/>
              </a:defRPr>
            </a:lvl3pPr>
            <a:lvl4pPr marL="16002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FFFFFF"/>
                </a:solidFill>
                <a:latin typeface="+mn-lt"/>
              </a:defRPr>
            </a:lvl4pPr>
            <a:lvl5pPr marL="20574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FFFFFF"/>
                </a:solidFill>
                <a:latin typeface="+mn-lt"/>
              </a:defRPr>
            </a:lvl5pPr>
            <a:lvl6pPr marL="25146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FFFFFF"/>
                </a:solidFill>
                <a:latin typeface="+mn-lt"/>
              </a:defRPr>
            </a:lvl6pPr>
            <a:lvl7pPr marL="29718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FFFFFF"/>
                </a:solidFill>
                <a:latin typeface="+mn-lt"/>
              </a:defRPr>
            </a:lvl7pPr>
            <a:lvl8pPr marL="34290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FFFFFF"/>
                </a:solidFill>
                <a:latin typeface="+mn-lt"/>
              </a:defRPr>
            </a:lvl8pPr>
            <a:lvl9pPr marL="38862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FFFFFF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ru-RU" altLang="ru-RU" sz="2800" kern="0" dirty="0" smtClean="0">
                <a:solidFill>
                  <a:schemeClr val="bg1"/>
                </a:solidFill>
              </a:rPr>
              <a:t>	</a:t>
            </a:r>
            <a:r>
              <a:rPr lang="ru-RU" altLang="ru-RU" sz="2800" kern="0" dirty="0" smtClean="0"/>
              <a:t>Основу полезной нагрузки КА "Спектр-УФ" составляет телескоп Т-170   и научные инструменты для работы в УФ участке спектра</a:t>
            </a:r>
            <a:r>
              <a:rPr lang="ru-RU" altLang="ru-RU" sz="2800" kern="0" dirty="0" smtClean="0">
                <a:solidFill>
                  <a:schemeClr val="bg1"/>
                </a:solidFill>
              </a:rPr>
              <a:t> </a:t>
            </a:r>
            <a:endParaRPr lang="ru-RU" altLang="ru-RU" sz="2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8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5"/>
            <a:ext cx="8784976" cy="864095"/>
          </a:xfrm>
        </p:spPr>
        <p:txBody>
          <a:bodyPr/>
          <a:lstStyle/>
          <a:p>
            <a:r>
              <a:rPr lang="ru-RU" altLang="ru-RU" sz="3200" dirty="0"/>
              <a:t>Результаты </a:t>
            </a:r>
            <a:r>
              <a:rPr lang="ru-RU" altLang="ru-RU" sz="3200" dirty="0" smtClean="0"/>
              <a:t>моделирования спектрографа </a:t>
            </a:r>
            <a:r>
              <a:rPr lang="en-US" altLang="ru-RU" sz="3200" dirty="0" smtClean="0"/>
              <a:t>LSS</a:t>
            </a:r>
            <a:r>
              <a:rPr lang="ru-RU" altLang="ru-RU" sz="3200" dirty="0" smtClean="0"/>
              <a:t>:</a:t>
            </a:r>
            <a:endParaRPr lang="ru-RU" altLang="ru-RU" sz="3200" dirty="0"/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" r="379"/>
          <a:stretch/>
        </p:blipFill>
        <p:spPr bwMode="auto">
          <a:xfrm>
            <a:off x="107504" y="1556792"/>
            <a:ext cx="890123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" b="-46"/>
          <a:stretch/>
        </p:blipFill>
        <p:spPr bwMode="auto">
          <a:xfrm>
            <a:off x="179512" y="826480"/>
            <a:ext cx="2811463" cy="3312000"/>
          </a:xfrm>
          <a:prstGeom prst="rect">
            <a:avLst/>
          </a:prstGeom>
          <a:noFill/>
          <a:ln w="18000" cap="flat">
            <a:solidFill>
              <a:srgbClr val="DDDDD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93618"/>
            <a:ext cx="2782888" cy="3344862"/>
          </a:xfrm>
          <a:prstGeom prst="rect">
            <a:avLst/>
          </a:prstGeom>
          <a:noFill/>
          <a:ln w="3600" cap="flat">
            <a:solidFill>
              <a:srgbClr val="00458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93538"/>
            <a:ext cx="8416925" cy="3643312"/>
          </a:xfrm>
          <a:prstGeom prst="rect">
            <a:avLst/>
          </a:prstGeom>
          <a:noFill/>
          <a:ln w="3600" cap="flat">
            <a:solidFill>
              <a:srgbClr val="3465A4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92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4838" cy="636116"/>
          </a:xfrm>
        </p:spPr>
        <p:txBody>
          <a:bodyPr/>
          <a:lstStyle/>
          <a:p>
            <a:r>
              <a:rPr lang="ru-RU" sz="4000" dirty="0" smtClean="0"/>
              <a:t>Результат моделирования </a:t>
            </a:r>
            <a:r>
              <a:rPr lang="en-US" sz="4000" dirty="0" smtClean="0"/>
              <a:t>UVES</a:t>
            </a:r>
            <a:endParaRPr lang="ru-RU" sz="4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1"/>
          </p:nvPr>
        </p:nvSpPr>
        <p:spPr>
          <a:xfrm>
            <a:off x="107505" y="1600200"/>
            <a:ext cx="3312368" cy="45212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Пример модельного ПЗС- изображения </a:t>
            </a:r>
            <a:r>
              <a:rPr lang="ru-RU" sz="2400" dirty="0" err="1" smtClean="0"/>
              <a:t>эшелле</a:t>
            </a:r>
            <a:r>
              <a:rPr lang="ru-RU" sz="2400" dirty="0" smtClean="0"/>
              <a:t>-спектра звезды спектрального класса </a:t>
            </a:r>
            <a:r>
              <a:rPr lang="en-US" sz="2400" dirty="0" smtClean="0"/>
              <a:t>A2</a:t>
            </a: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Диапазон длин волн:</a:t>
            </a:r>
          </a:p>
          <a:p>
            <a:pPr marL="0" indent="0">
              <a:buNone/>
            </a:pPr>
            <a:r>
              <a:rPr lang="ru-RU" sz="2400" dirty="0" smtClean="0"/>
              <a:t>169–325нм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764704"/>
            <a:ext cx="5606613" cy="6048672"/>
          </a:xfrm>
        </p:spPr>
      </p:pic>
    </p:spTree>
    <p:extLst>
      <p:ext uri="{BB962C8B-B14F-4D97-AF65-F5344CB8AC3E}">
        <p14:creationId xmlns:p14="http://schemas.microsoft.com/office/powerpoint/2010/main" val="249980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4838" cy="636116"/>
          </a:xfrm>
        </p:spPr>
        <p:txBody>
          <a:bodyPr/>
          <a:lstStyle/>
          <a:p>
            <a:r>
              <a:rPr lang="ru-RU" sz="4000" dirty="0" smtClean="0"/>
              <a:t>Результат моделирования </a:t>
            </a:r>
            <a:r>
              <a:rPr lang="en-US" sz="4000" dirty="0" smtClean="0"/>
              <a:t>UVES</a:t>
            </a:r>
            <a:endParaRPr lang="ru-RU" sz="4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1"/>
          </p:nvPr>
        </p:nvSpPr>
        <p:spPr>
          <a:xfrm>
            <a:off x="395536" y="1124744"/>
            <a:ext cx="3312368" cy="154076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Примеры фотометрических разрезов отдельных спектральных порядков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12976"/>
            <a:ext cx="5040560" cy="356201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88" y="692696"/>
            <a:ext cx="499298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9"/>
            <a:ext cx="8224838" cy="1059366"/>
          </a:xfrm>
        </p:spPr>
        <p:txBody>
          <a:bodyPr/>
          <a:lstStyle/>
          <a:p>
            <a:r>
              <a:rPr lang="ru-RU" sz="4000" dirty="0" smtClean="0"/>
              <a:t>Сравнение с наземными данными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23528" y="5489954"/>
            <a:ext cx="4035425" cy="103538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BTA + NES</a:t>
            </a:r>
            <a:r>
              <a:rPr lang="ru-RU" dirty="0" smtClean="0"/>
              <a:t> </a:t>
            </a:r>
          </a:p>
          <a:p>
            <a:pPr marL="0" indent="0" algn="ctr">
              <a:buNone/>
            </a:pPr>
            <a:r>
              <a:rPr lang="ru-RU" sz="2400" dirty="0" smtClean="0"/>
              <a:t>(реальные наблюдения)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5445224"/>
            <a:ext cx="4037013" cy="108012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  </a:t>
            </a:r>
            <a:r>
              <a:rPr lang="ru-RU" dirty="0" smtClean="0"/>
              <a:t>Модель </a:t>
            </a:r>
            <a:r>
              <a:rPr lang="en-US" dirty="0" smtClean="0"/>
              <a:t>UVES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1" y="1187954"/>
            <a:ext cx="4437882" cy="4257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13"/>
          <a:stretch/>
        </p:blipFill>
        <p:spPr bwMode="auto">
          <a:xfrm>
            <a:off x="4509890" y="1187954"/>
            <a:ext cx="4634110" cy="42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56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4838" cy="1080120"/>
          </a:xfrm>
        </p:spPr>
        <p:txBody>
          <a:bodyPr/>
          <a:lstStyle/>
          <a:p>
            <a:r>
              <a:rPr lang="ru-RU" sz="4000" dirty="0" smtClean="0"/>
              <a:t>Результат моделирования </a:t>
            </a:r>
            <a:r>
              <a:rPr lang="en-US" sz="4000" dirty="0" smtClean="0"/>
              <a:t>UVES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800" dirty="0">
                <a:solidFill>
                  <a:schemeClr val="bg1"/>
                </a:solidFill>
              </a:rPr>
              <a:t>К</a:t>
            </a:r>
            <a:r>
              <a:rPr lang="ru-RU" sz="2800" dirty="0" smtClean="0">
                <a:solidFill>
                  <a:schemeClr val="bg1"/>
                </a:solidFill>
              </a:rPr>
              <a:t>алибровка длин волн.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1"/>
          </p:nvPr>
        </p:nvSpPr>
        <p:spPr>
          <a:xfrm>
            <a:off x="112354" y="4005064"/>
            <a:ext cx="3595549" cy="259228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Дисперсия остаточных отклонений составляет  </a:t>
            </a:r>
            <a:r>
              <a:rPr lang="en-US" sz="2400" dirty="0" smtClean="0"/>
              <a:t>6</a:t>
            </a:r>
            <a:r>
              <a:rPr lang="en-US" sz="2400" dirty="0" smtClean="0">
                <a:sym typeface="Symbol"/>
              </a:rPr>
              <a:t></a:t>
            </a:r>
            <a:r>
              <a:rPr lang="en-US" sz="2400" dirty="0" smtClean="0"/>
              <a:t>10</a:t>
            </a:r>
            <a:r>
              <a:rPr lang="en-US" sz="2400" baseline="30000" dirty="0" smtClean="0"/>
              <a:t>-4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Å</a:t>
            </a:r>
            <a:r>
              <a:rPr lang="ru-RU" sz="2400" dirty="0" smtClean="0">
                <a:sym typeface="Symbol"/>
              </a:rPr>
              <a:t>, что эквивалентно ошибке определения лучевой скорости по единичной линии 100 м/с.</a:t>
            </a:r>
            <a:endParaRPr lang="en-US" sz="2400" dirty="0" smtClean="0">
              <a:sym typeface="Symbol"/>
            </a:endParaRPr>
          </a:p>
          <a:p>
            <a:pPr marL="0" indent="0">
              <a:buNone/>
            </a:pPr>
            <a:endParaRPr lang="ru-RU" sz="2400" dirty="0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91403"/>
            <a:ext cx="5253254" cy="566745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592288"/>
            <a:ext cx="2177215" cy="23488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1" y="1251179"/>
            <a:ext cx="3591293" cy="253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2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4838" cy="636116"/>
          </a:xfrm>
        </p:spPr>
        <p:txBody>
          <a:bodyPr/>
          <a:lstStyle/>
          <a:p>
            <a:r>
              <a:rPr lang="ru-RU" sz="4000" dirty="0" smtClean="0"/>
              <a:t>Результат моделирования </a:t>
            </a:r>
            <a:r>
              <a:rPr lang="en-US" sz="4000" dirty="0" smtClean="0"/>
              <a:t>VUVES</a:t>
            </a:r>
            <a:endParaRPr lang="ru-RU" sz="4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1"/>
          </p:nvPr>
        </p:nvSpPr>
        <p:spPr>
          <a:xfrm>
            <a:off x="107505" y="1600200"/>
            <a:ext cx="3312368" cy="45212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Пример модельного  ПЗС- изображения </a:t>
            </a:r>
            <a:r>
              <a:rPr lang="ru-RU" sz="2400" dirty="0" err="1" smtClean="0"/>
              <a:t>эшелле</a:t>
            </a:r>
            <a:r>
              <a:rPr lang="ru-RU" sz="2400" dirty="0" smtClean="0"/>
              <a:t>-спектра звезды спектрального класса </a:t>
            </a:r>
            <a:r>
              <a:rPr lang="en-US" sz="2400" dirty="0" smtClean="0"/>
              <a:t>A2</a:t>
            </a: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Диапазон длин волн:</a:t>
            </a:r>
          </a:p>
          <a:p>
            <a:pPr marL="0" indent="0">
              <a:buNone/>
            </a:pPr>
            <a:r>
              <a:rPr lang="ru-RU" sz="2400" dirty="0" smtClean="0"/>
              <a:t>105–180нм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692696"/>
            <a:ext cx="5606613" cy="6048672"/>
          </a:xfrm>
        </p:spPr>
      </p:pic>
    </p:spTree>
    <p:extLst>
      <p:ext uri="{BB962C8B-B14F-4D97-AF65-F5344CB8AC3E}">
        <p14:creationId xmlns:p14="http://schemas.microsoft.com/office/powerpoint/2010/main" val="45648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Карта распределения длин волн на ПЗС-приемнике </a:t>
            </a:r>
            <a:r>
              <a:rPr lang="ru-RU" sz="4000" dirty="0" smtClean="0"/>
              <a:t>(</a:t>
            </a:r>
            <a:r>
              <a:rPr lang="en-US" sz="4000" dirty="0" smtClean="0"/>
              <a:t>UVES</a:t>
            </a:r>
            <a:r>
              <a:rPr lang="ru-RU" sz="4000" dirty="0" smtClean="0"/>
              <a:t>)</a:t>
            </a:r>
            <a:endParaRPr lang="ru-RU" sz="40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"/>
          </p:nvPr>
        </p:nvSpPr>
        <p:spPr>
          <a:xfrm>
            <a:off x="179513" y="2060848"/>
            <a:ext cx="2736304" cy="417646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По результатам математического моделирования найдена аналитическая зависимость </a:t>
            </a:r>
            <a:r>
              <a:rPr lang="ru-RU" sz="2400" dirty="0" smtClean="0">
                <a:sym typeface="Symbol"/>
              </a:rPr>
              <a:t>=</a:t>
            </a:r>
            <a:r>
              <a:rPr lang="en-US" sz="2400" dirty="0">
                <a:sym typeface="Symbol"/>
              </a:rPr>
              <a:t>f</a:t>
            </a:r>
            <a:r>
              <a:rPr lang="ru-RU" sz="2400" dirty="0" smtClean="0">
                <a:sym typeface="Symbol"/>
              </a:rPr>
              <a:t>(</a:t>
            </a:r>
            <a:r>
              <a:rPr lang="en-US" sz="2400" dirty="0" err="1" smtClean="0">
                <a:sym typeface="Symbol"/>
              </a:rPr>
              <a:t>x,y</a:t>
            </a:r>
            <a:r>
              <a:rPr lang="ru-RU" sz="2400" dirty="0" smtClean="0">
                <a:sym typeface="Symbol"/>
              </a:rPr>
              <a:t>)</a:t>
            </a:r>
            <a:r>
              <a:rPr lang="en-US" sz="2400" dirty="0" smtClean="0">
                <a:sym typeface="Symbol"/>
              </a:rPr>
              <a:t> </a:t>
            </a:r>
            <a:r>
              <a:rPr lang="ru-RU" sz="2400" dirty="0" smtClean="0">
                <a:sym typeface="Symbol"/>
              </a:rPr>
              <a:t>для расчета толщины просветляющего покрытия </a:t>
            </a:r>
            <a:r>
              <a:rPr lang="en-US" sz="2400" dirty="0" smtClean="0">
                <a:sym typeface="Symbol"/>
              </a:rPr>
              <a:t>HfO</a:t>
            </a:r>
            <a:r>
              <a:rPr lang="en-US" sz="2400" baseline="-25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 </a:t>
            </a:r>
            <a:r>
              <a:rPr lang="ru-RU" sz="2400" dirty="0" smtClean="0">
                <a:sym typeface="Symbol"/>
              </a:rPr>
              <a:t>на приемнике </a:t>
            </a:r>
            <a:r>
              <a:rPr lang="en-US" sz="2400" dirty="0" smtClean="0">
                <a:sym typeface="Symbol"/>
              </a:rPr>
              <a:t>UVES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44824"/>
            <a:ext cx="5616624" cy="4509500"/>
          </a:xfrm>
        </p:spPr>
      </p:pic>
    </p:spTree>
    <p:extLst>
      <p:ext uri="{BB962C8B-B14F-4D97-AF65-F5344CB8AC3E}">
        <p14:creationId xmlns:p14="http://schemas.microsoft.com/office/powerpoint/2010/main" val="21329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23999"/>
            <a:ext cx="8640960" cy="1433513"/>
          </a:xfrm>
        </p:spPr>
        <p:txBody>
          <a:bodyPr/>
          <a:lstStyle/>
          <a:p>
            <a:r>
              <a:rPr lang="ru-RU" sz="4000" dirty="0" smtClean="0"/>
              <a:t>Карта распределения длин волн на ПЗС-приемнике </a:t>
            </a:r>
            <a:r>
              <a:rPr lang="ru-RU" sz="4000" dirty="0" smtClean="0"/>
              <a:t>(</a:t>
            </a:r>
            <a:r>
              <a:rPr lang="en-US" sz="4000" dirty="0" smtClean="0"/>
              <a:t>LSS</a:t>
            </a:r>
            <a:r>
              <a:rPr lang="ru-RU" sz="4000" dirty="0" smtClean="0"/>
              <a:t>)</a:t>
            </a:r>
            <a:endParaRPr lang="ru-RU" sz="400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484" y="1700808"/>
            <a:ext cx="5696339" cy="4627248"/>
          </a:xfrm>
        </p:spPr>
      </p:pic>
      <p:sp>
        <p:nvSpPr>
          <p:cNvPr id="7" name="Текст 7"/>
          <p:cNvSpPr txBox="1">
            <a:spLocks/>
          </p:cNvSpPr>
          <p:nvPr/>
        </p:nvSpPr>
        <p:spPr bwMode="auto">
          <a:xfrm>
            <a:off x="179513" y="2060848"/>
            <a:ext cx="273630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49263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FFFFFF"/>
                </a:solidFill>
                <a:latin typeface="+mn-lt"/>
              </a:defRPr>
            </a:lvl2pPr>
            <a:lvl3pPr marL="1143000" indent="-2286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FFFFFF"/>
                </a:solidFill>
                <a:latin typeface="+mn-lt"/>
              </a:defRPr>
            </a:lvl3pPr>
            <a:lvl4pPr marL="16002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FFFFFF"/>
                </a:solidFill>
                <a:latin typeface="+mn-lt"/>
              </a:defRPr>
            </a:lvl4pPr>
            <a:lvl5pPr marL="20574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FFFFFF"/>
                </a:solidFill>
                <a:latin typeface="+mn-lt"/>
              </a:defRPr>
            </a:lvl5pPr>
            <a:lvl6pPr marL="25146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FFFFFF"/>
                </a:solidFill>
                <a:latin typeface="+mn-lt"/>
              </a:defRPr>
            </a:lvl6pPr>
            <a:lvl7pPr marL="29718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FFFFFF"/>
                </a:solidFill>
                <a:latin typeface="+mn-lt"/>
              </a:defRPr>
            </a:lvl7pPr>
            <a:lvl8pPr marL="34290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FFFFFF"/>
                </a:solidFill>
                <a:latin typeface="+mn-lt"/>
              </a:defRPr>
            </a:lvl8pPr>
            <a:lvl9pPr marL="38862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FFFFFF"/>
                </a:solidFill>
                <a:latin typeface="+mn-lt"/>
              </a:defRPr>
            </a:lvl9pPr>
          </a:lstStyle>
          <a:p>
            <a:pPr marL="0" indent="0">
              <a:buFont typeface="Times New Roman" pitchFamily="18" charset="0"/>
              <a:buNone/>
            </a:pPr>
            <a:r>
              <a:rPr lang="ru-RU" sz="2400" kern="0" dirty="0" smtClean="0"/>
              <a:t>Аналогичная зависимость </a:t>
            </a:r>
            <a:r>
              <a:rPr lang="ru-RU" sz="2400" kern="0" dirty="0" smtClean="0">
                <a:sym typeface="Symbol"/>
              </a:rPr>
              <a:t>=</a:t>
            </a:r>
            <a:r>
              <a:rPr lang="en-US" sz="2400" kern="0" dirty="0" smtClean="0">
                <a:sym typeface="Symbol"/>
              </a:rPr>
              <a:t>f</a:t>
            </a:r>
            <a:r>
              <a:rPr lang="ru-RU" sz="2400" kern="0" dirty="0" smtClean="0">
                <a:sym typeface="Symbol"/>
              </a:rPr>
              <a:t>(</a:t>
            </a:r>
            <a:r>
              <a:rPr lang="en-US" sz="2400" kern="0" dirty="0" err="1" smtClean="0">
                <a:sym typeface="Symbol"/>
              </a:rPr>
              <a:t>x,y</a:t>
            </a:r>
            <a:r>
              <a:rPr lang="ru-RU" sz="2400" kern="0" dirty="0" smtClean="0">
                <a:sym typeface="Symbol"/>
              </a:rPr>
              <a:t>)</a:t>
            </a:r>
            <a:r>
              <a:rPr lang="en-US" sz="2400" kern="0" dirty="0" smtClean="0">
                <a:sym typeface="Symbol"/>
              </a:rPr>
              <a:t> </a:t>
            </a:r>
            <a:r>
              <a:rPr lang="ru-RU" sz="2400" kern="0" dirty="0" smtClean="0">
                <a:sym typeface="Symbol"/>
              </a:rPr>
              <a:t>для </a:t>
            </a:r>
            <a:r>
              <a:rPr lang="en-US" sz="2400" kern="0" dirty="0" smtClean="0">
                <a:sym typeface="Symbol"/>
              </a:rPr>
              <a:t>LSS</a:t>
            </a:r>
            <a:r>
              <a:rPr lang="ru-RU" sz="2400" kern="0" dirty="0" smtClean="0">
                <a:sym typeface="Symbol"/>
              </a:rPr>
              <a:t>.</a:t>
            </a:r>
            <a:endParaRPr lang="ru-RU" sz="2400" kern="0" dirty="0" smtClean="0">
              <a:sym typeface="Symbol"/>
            </a:endParaRPr>
          </a:p>
          <a:p>
            <a:pPr marL="0" indent="0">
              <a:buFont typeface="Times New Roman" pitchFamily="18" charset="0"/>
              <a:buNone/>
            </a:pPr>
            <a:endParaRPr lang="ru-RU" sz="2400" kern="0" dirty="0" smtClean="0">
              <a:sym typeface="Symbol"/>
            </a:endParaRPr>
          </a:p>
          <a:p>
            <a:pPr marL="0" indent="0">
              <a:buFont typeface="Times New Roman" pitchFamily="18" charset="0"/>
              <a:buNone/>
            </a:pPr>
            <a:r>
              <a:rPr lang="ru-RU" sz="2400" kern="0" dirty="0" smtClean="0">
                <a:sym typeface="Symbol"/>
              </a:rPr>
              <a:t>Покрытие наносится только на область матрицы ПЗС, занимаемой УФ-каналом.</a:t>
            </a:r>
            <a:endParaRPr lang="ru-RU" sz="2400" kern="0" dirty="0"/>
          </a:p>
        </p:txBody>
      </p:sp>
    </p:spTree>
    <p:extLst>
      <p:ext uri="{BB962C8B-B14F-4D97-AF65-F5344CB8AC3E}">
        <p14:creationId xmlns:p14="http://schemas.microsoft.com/office/powerpoint/2010/main" val="198178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3999"/>
            <a:ext cx="7770813" cy="1244761"/>
          </a:xfrm>
        </p:spPr>
        <p:txBody>
          <a:bodyPr/>
          <a:lstStyle/>
          <a:p>
            <a:r>
              <a:rPr lang="ru-RU" sz="4000" dirty="0" smtClean="0"/>
              <a:t>Дальнейшее развитие математической модели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5256584"/>
          </a:xfrm>
        </p:spPr>
        <p:txBody>
          <a:bodyPr/>
          <a:lstStyle/>
          <a:p>
            <a:r>
              <a:rPr lang="ru-RU" sz="2800" dirty="0" smtClean="0"/>
              <a:t>Дальнейшая оптимизация программного кода.</a:t>
            </a:r>
          </a:p>
          <a:p>
            <a:r>
              <a:rPr lang="ru-RU" sz="2800" dirty="0" smtClean="0"/>
              <a:t>Решение «обратной задачи» оптимизации оптической схемы: имеем реальное изображение – восстанавливаем оптическую схему.</a:t>
            </a:r>
          </a:p>
          <a:p>
            <a:r>
              <a:rPr lang="ru-RU" sz="2800" dirty="0" smtClean="0"/>
              <a:t>Включение модели в состав ГММЭ (система обработки научных данных, калькулятор экспозиций)</a:t>
            </a:r>
          </a:p>
          <a:p>
            <a:r>
              <a:rPr lang="ru-RU" sz="2800" dirty="0" smtClean="0"/>
              <a:t>Совершенствование модели шумовых характеристик приемников излучения.</a:t>
            </a:r>
            <a:endParaRPr lang="en-US" sz="2800" dirty="0" smtClean="0"/>
          </a:p>
          <a:p>
            <a:r>
              <a:rPr lang="ru-RU" sz="2800" dirty="0" smtClean="0"/>
              <a:t>Проверка применимости модели на наземных приборах.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Включение в модель волновой теории дифракционных решеток?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55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Заключение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3635" y="2052091"/>
            <a:ext cx="7770813" cy="411321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Математическое моделирование спектральной аппаратуры предполагает наличие знаний и опыта работы не только в программировании, но и в оптике, приборостроении (наземном и космическом), телескопостроении, наблюдательной астрофизике и т.д.</a:t>
            </a:r>
          </a:p>
        </p:txBody>
      </p:sp>
    </p:spTree>
    <p:extLst>
      <p:ext uri="{BB962C8B-B14F-4D97-AF65-F5344CB8AC3E}">
        <p14:creationId xmlns:p14="http://schemas.microsoft.com/office/powerpoint/2010/main" val="276744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11163" y="92075"/>
            <a:ext cx="8229600" cy="1528763"/>
          </a:xfrm>
          <a:ln/>
        </p:spPr>
        <p:txBody>
          <a:bodyPr lIns="90000" tIns="8208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>
                <a:solidFill>
                  <a:srgbClr val="FFCC66"/>
                </a:solidFill>
              </a:rPr>
              <a:t>Орбита:</a:t>
            </a:r>
            <a:br>
              <a:rPr lang="ru-RU" altLang="ru-RU" sz="4000">
                <a:solidFill>
                  <a:srgbClr val="FFCC66"/>
                </a:solidFill>
              </a:rPr>
            </a:br>
            <a:r>
              <a:rPr lang="ru-RU" altLang="ru-RU" sz="2600">
                <a:solidFill>
                  <a:srgbClr val="FFFFFF"/>
                </a:solidFill>
              </a:rPr>
              <a:t>высота 35860 км, наклонение 51</a:t>
            </a:r>
            <a:r>
              <a:rPr lang="ru-RU" altLang="ru-RU" sz="2600" baseline="33000">
                <a:solidFill>
                  <a:srgbClr val="FFFFFF"/>
                </a:solidFill>
              </a:rPr>
              <a:t>0</a:t>
            </a:r>
            <a:r>
              <a:rPr lang="ru-RU" altLang="ru-RU" sz="2600">
                <a:solidFill>
                  <a:srgbClr val="FFFFFF"/>
                </a:solidFill>
              </a:rPr>
              <a:t>.8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1635125"/>
            <a:ext cx="4679950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11300"/>
            <a:ext cx="4319588" cy="5219700"/>
          </a:xfrm>
          <a:ln/>
        </p:spPr>
        <p:txBody>
          <a:bodyPr tIns="17640"/>
          <a:lstStyle/>
          <a:p>
            <a:pPr marL="338138" indent="-338138">
              <a:buFont typeface="Arial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2000" dirty="0">
                <a:solidFill>
                  <a:srgbClr val="FFFFFF"/>
                </a:solidFill>
              </a:rPr>
              <a:t>Выбор геосинхронной орбиты был сделан исходя из следующих соображений:</a:t>
            </a:r>
          </a:p>
          <a:p>
            <a:pPr marL="338138" indent="-338138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2000" dirty="0">
                <a:solidFill>
                  <a:srgbClr val="FFFFFF"/>
                </a:solidFill>
              </a:rPr>
              <a:t>Малое время нахождения в радиационных поясах Земли</a:t>
            </a:r>
          </a:p>
          <a:p>
            <a:pPr marL="338138" indent="-338138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2000" dirty="0">
                <a:solidFill>
                  <a:srgbClr val="FFFFFF"/>
                </a:solidFill>
              </a:rPr>
              <a:t>Возможность наблюдений с длительными экспозициями (до 30 часов)</a:t>
            </a:r>
          </a:p>
          <a:p>
            <a:pPr marL="338138" indent="-338138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2000" dirty="0">
                <a:solidFill>
                  <a:srgbClr val="FFFFFF"/>
                </a:solidFill>
              </a:rPr>
              <a:t>Минимальное время нахождения в тени Земли</a:t>
            </a:r>
          </a:p>
          <a:p>
            <a:pPr marL="338138" indent="-338138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2000" dirty="0">
                <a:solidFill>
                  <a:srgbClr val="FFFFFF"/>
                </a:solidFill>
              </a:rPr>
              <a:t>Стабильность орбиты</a:t>
            </a:r>
          </a:p>
          <a:p>
            <a:pPr marL="338138" indent="-338138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2000" dirty="0">
                <a:solidFill>
                  <a:srgbClr val="FFFFFF"/>
                </a:solidFill>
              </a:rPr>
              <a:t>Обеспечение скорости передачи данных не менее 2Мбит/с</a:t>
            </a:r>
          </a:p>
          <a:p>
            <a:pPr marL="338138" indent="-338138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2000" dirty="0">
                <a:solidFill>
                  <a:srgbClr val="FFFFFF"/>
                </a:solidFill>
              </a:rPr>
              <a:t>Возможности ракеты-носителя</a:t>
            </a:r>
          </a:p>
        </p:txBody>
      </p:sp>
    </p:spTree>
    <p:extLst>
      <p:ext uri="{BB962C8B-B14F-4D97-AF65-F5344CB8AC3E}">
        <p14:creationId xmlns:p14="http://schemas.microsoft.com/office/powerpoint/2010/main" val="39216827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84138"/>
            <a:ext cx="9144000" cy="1143000"/>
          </a:xfrm>
          <a:ln/>
        </p:spPr>
        <p:txBody>
          <a:bodyPr lIns="90000" tIns="8208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>
                <a:solidFill>
                  <a:srgbClr val="FFCC66"/>
                </a:solidFill>
              </a:rPr>
              <a:t>Благодарности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820150" cy="5400675"/>
          </a:xfrm>
          <a:ln/>
        </p:spPr>
        <p:txBody>
          <a:bodyPr lIns="90000" tIns="74880" rIns="90000" bIns="46800"/>
          <a:lstStyle/>
          <a:p>
            <a:pPr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dirty="0">
              <a:solidFill>
                <a:srgbClr val="FFFFFF"/>
              </a:solidFill>
            </a:endParaRPr>
          </a:p>
          <a:p>
            <a:pPr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dirty="0">
                <a:solidFill>
                  <a:srgbClr val="FFFFFF"/>
                </a:solidFill>
              </a:rPr>
              <a:t>Работа по </a:t>
            </a:r>
            <a:r>
              <a:rPr lang="ru-RU" altLang="ru-RU" dirty="0" smtClean="0"/>
              <a:t>численному моделированию орбитальных инструментов</a:t>
            </a:r>
            <a:r>
              <a:rPr lang="ru-RU" altLang="ru-RU" dirty="0" smtClean="0">
                <a:solidFill>
                  <a:srgbClr val="FFFFFF"/>
                </a:solidFill>
              </a:rPr>
              <a:t>, </a:t>
            </a:r>
            <a:r>
              <a:rPr lang="ru-RU" altLang="ru-RU" dirty="0">
                <a:solidFill>
                  <a:srgbClr val="FFFFFF"/>
                </a:solidFill>
              </a:rPr>
              <a:t>поддержана Российским Фондом Фундаментальных Исследований,</a:t>
            </a:r>
          </a:p>
          <a:p>
            <a:pPr marL="0" indent="0" algn="ctr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dirty="0" smtClean="0">
                <a:solidFill>
                  <a:srgbClr val="FFFFFF"/>
                </a:solidFill>
              </a:rPr>
              <a:t>  проект </a:t>
            </a:r>
            <a:r>
              <a:rPr lang="ru-RU" altLang="ru-RU" dirty="0">
                <a:solidFill>
                  <a:srgbClr val="FFFFFF"/>
                </a:solidFill>
              </a:rPr>
              <a:t>№ </a:t>
            </a:r>
            <a:r>
              <a:rPr lang="ru-RU" altLang="ru-RU" dirty="0" smtClean="0"/>
              <a:t>12</a:t>
            </a:r>
            <a:r>
              <a:rPr lang="ru-RU" altLang="ru-RU" dirty="0" smtClean="0">
                <a:solidFill>
                  <a:srgbClr val="FFFFFF"/>
                </a:solidFill>
              </a:rPr>
              <a:t>-07-00739</a:t>
            </a:r>
            <a:endParaRPr lang="ru-RU" alt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187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88925"/>
            <a:ext cx="5003800" cy="1700213"/>
          </a:xfrm>
          <a:ln/>
        </p:spPr>
        <p:txBody>
          <a:bodyPr lIns="90000" tIns="8208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>
                <a:solidFill>
                  <a:srgbClr val="FFCC66"/>
                </a:solidFill>
              </a:rPr>
              <a:t>Спасибо </a:t>
            </a:r>
            <a:br>
              <a:rPr lang="ru-RU" altLang="ru-RU" sz="4000">
                <a:solidFill>
                  <a:srgbClr val="FFCC66"/>
                </a:solidFill>
              </a:rPr>
            </a:br>
            <a:r>
              <a:rPr lang="ru-RU" altLang="ru-RU" sz="4000">
                <a:solidFill>
                  <a:srgbClr val="FFCC66"/>
                </a:solidFill>
              </a:rPr>
              <a:t>за внимание!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751013"/>
            <a:ext cx="4932363" cy="5005387"/>
          </a:xfrm>
          <a:ln/>
        </p:spPr>
        <p:txBody>
          <a:bodyPr lIns="90000" tIns="78480" rIns="90000" bIns="46800"/>
          <a:lstStyle/>
          <a:p>
            <a:pPr>
              <a:spcBef>
                <a:spcPts val="9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ru-RU" sz="3600" dirty="0">
              <a:solidFill>
                <a:srgbClr val="FFFFFF"/>
              </a:solidFill>
            </a:endParaRPr>
          </a:p>
          <a:p>
            <a:pPr>
              <a:spcBef>
                <a:spcPts val="9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3600" dirty="0" smtClean="0">
                <a:solidFill>
                  <a:srgbClr val="CCCCFF"/>
                </a:solidFill>
                <a:hlinkClick r:id="rId3"/>
              </a:rPr>
              <a:t>maks@sao.ru</a:t>
            </a:r>
            <a:endParaRPr lang="ru-RU" altLang="ru-RU" sz="3600" dirty="0" smtClean="0">
              <a:solidFill>
                <a:srgbClr val="CCCCFF"/>
              </a:solidFill>
              <a:hlinkClick r:id="rId3"/>
            </a:endParaRPr>
          </a:p>
          <a:p>
            <a:pPr>
              <a:spcBef>
                <a:spcPts val="9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3600" dirty="0" smtClean="0">
                <a:solidFill>
                  <a:srgbClr val="CCCCFF"/>
                </a:solidFill>
                <a:hlinkClick r:id="rId3"/>
              </a:rPr>
              <a:t>timur@sao.ru</a:t>
            </a:r>
            <a:endParaRPr lang="en-US" altLang="ru-RU" sz="3600" dirty="0">
              <a:solidFill>
                <a:srgbClr val="CCCCFF"/>
              </a:solidFill>
              <a:hlinkClick r:id="rId3"/>
            </a:endParaRPr>
          </a:p>
          <a:p>
            <a:pPr>
              <a:spcBef>
                <a:spcPts val="9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3600" dirty="0">
                <a:solidFill>
                  <a:srgbClr val="CCCCFF"/>
                </a:solidFill>
                <a:hlinkClick r:id="rId4"/>
              </a:rPr>
              <a:t>panchuk@sao.ru</a:t>
            </a:r>
          </a:p>
          <a:p>
            <a:pPr>
              <a:spcBef>
                <a:spcPts val="9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ru-RU" sz="3600" dirty="0">
              <a:solidFill>
                <a:srgbClr val="FFFFFF"/>
              </a:solidFill>
            </a:endParaRPr>
          </a:p>
          <a:p>
            <a:pPr>
              <a:spcBef>
                <a:spcPts val="9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3600" dirty="0">
                <a:solidFill>
                  <a:srgbClr val="CCCCFF"/>
                </a:solidFill>
                <a:hlinkClick r:id="rId5"/>
              </a:rPr>
              <a:t>http://sao.ru/hq/ssl/</a:t>
            </a:r>
          </a:p>
          <a:p>
            <a:pPr>
              <a:spcBef>
                <a:spcPts val="9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ru-RU" sz="3600" dirty="0">
              <a:solidFill>
                <a:srgbClr val="FFFFFF"/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6">
            <a:lum bright="-4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15888"/>
            <a:ext cx="4206875" cy="667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42000" contrast="24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0963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661248"/>
            <a:ext cx="7770813" cy="891954"/>
          </a:xfr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88640"/>
            <a:ext cx="7088187" cy="48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86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1" y="1187954"/>
            <a:ext cx="4437882" cy="4257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89"/>
          <a:stretch/>
        </p:blipFill>
        <p:spPr bwMode="auto">
          <a:xfrm>
            <a:off x="4604234" y="1187954"/>
            <a:ext cx="4530532" cy="42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46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847"/>
            <a:ext cx="9144000" cy="6445738"/>
          </a:xfrm>
        </p:spPr>
      </p:pic>
    </p:spTree>
    <p:extLst>
      <p:ext uri="{BB962C8B-B14F-4D97-AF65-F5344CB8AC3E}">
        <p14:creationId xmlns:p14="http://schemas.microsoft.com/office/powerpoint/2010/main" val="402763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41300"/>
            <a:ext cx="9144000" cy="1262063"/>
          </a:xfrm>
          <a:ln/>
        </p:spPr>
        <p:txBody>
          <a:bodyPr lIns="90000" tIns="8208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>
                <a:solidFill>
                  <a:srgbClr val="FFCC66"/>
                </a:solidFill>
              </a:rPr>
              <a:t>Проблема обработки научных данных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728788"/>
            <a:ext cx="9144000" cy="4751387"/>
          </a:xfrm>
          <a:ln/>
        </p:spPr>
        <p:txBody>
          <a:bodyPr lIns="90000" tIns="103320" rIns="90000" bIns="46800"/>
          <a:lstStyle/>
          <a:p>
            <a:pPr marL="338138" indent="-338138">
              <a:lnSpc>
                <a:spcPct val="84000"/>
              </a:lnSpc>
              <a:spcBef>
                <a:spcPts val="700"/>
              </a:spcBef>
              <a:buClr>
                <a:srgbClr val="FFFFFF"/>
              </a:buClr>
              <a:buFont typeface="Arial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2800">
                <a:solidFill>
                  <a:srgbClr val="FFFFFF"/>
                </a:solidFill>
              </a:rPr>
              <a:t>Оптимальная экстракция эшелле-порядков</a:t>
            </a:r>
          </a:p>
          <a:p>
            <a:pPr marL="338138" indent="-338138">
              <a:lnSpc>
                <a:spcPct val="84000"/>
              </a:lnSpc>
              <a:spcBef>
                <a:spcPts val="700"/>
              </a:spcBef>
              <a:buClr>
                <a:srgbClr val="FFFFFF"/>
              </a:buClr>
              <a:buFont typeface="Arial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2800">
                <a:solidFill>
                  <a:srgbClr val="FFFFFF"/>
                </a:solidFill>
              </a:rPr>
              <a:t>Построение полной модели эксперимента (телескоп+спектрограф)</a:t>
            </a:r>
          </a:p>
          <a:p>
            <a:pPr marL="338138" indent="-338138">
              <a:lnSpc>
                <a:spcPct val="84000"/>
              </a:lnSpc>
              <a:spcBef>
                <a:spcPts val="700"/>
              </a:spcBef>
              <a:buClr>
                <a:srgbClr val="FFFFFF"/>
              </a:buClr>
              <a:buFont typeface="Arial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2800">
                <a:solidFill>
                  <a:srgbClr val="FFFFFF"/>
                </a:solidFill>
              </a:rPr>
              <a:t>Автоматическая система обработки</a:t>
            </a:r>
          </a:p>
          <a:p>
            <a:pPr marL="338138" indent="-338138">
              <a:lnSpc>
                <a:spcPct val="84000"/>
              </a:lnSpc>
              <a:spcBef>
                <a:spcPts val="700"/>
              </a:spcBef>
              <a:buClr>
                <a:srgbClr val="FFFFFF"/>
              </a:buClr>
              <a:buFont typeface="Arial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2800">
                <a:solidFill>
                  <a:srgbClr val="FFFFFF"/>
                </a:solidFill>
              </a:rPr>
              <a:t>Отсутствие в России опыта обработки результатов наблюдений с высоким спектральным разрешением, полученных в ходе выполнения космических экспериментов</a:t>
            </a:r>
          </a:p>
          <a:p>
            <a:pPr marL="338138" indent="-338138">
              <a:lnSpc>
                <a:spcPct val="84000"/>
              </a:lnSpc>
              <a:spcBef>
                <a:spcPts val="700"/>
              </a:spcBef>
              <a:buClr>
                <a:srgbClr val="FFFFFF"/>
              </a:buClr>
              <a:buFont typeface="Arial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2800">
                <a:solidFill>
                  <a:srgbClr val="FFFFFF"/>
                </a:solidFill>
              </a:rPr>
              <a:t>Опыт работы с наземными спектрами высокого разрешения есть только в САО</a:t>
            </a:r>
          </a:p>
        </p:txBody>
      </p:sp>
    </p:spTree>
    <p:extLst>
      <p:ext uri="{BB962C8B-B14F-4D97-AF65-F5344CB8AC3E}">
        <p14:creationId xmlns:p14="http://schemas.microsoft.com/office/powerpoint/2010/main" val="42227533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0813" cy="1433513"/>
          </a:xfrm>
        </p:spPr>
        <p:txBody>
          <a:bodyPr/>
          <a:lstStyle/>
          <a:p>
            <a:r>
              <a:rPr lang="ru-RU" sz="4000" dirty="0" smtClean="0"/>
              <a:t>Примеры расчета аппаратных функций (</a:t>
            </a:r>
            <a:r>
              <a:rPr lang="en-US" sz="4000" dirty="0" smtClean="0"/>
              <a:t>PSF</a:t>
            </a:r>
            <a:r>
              <a:rPr lang="ru-RU" sz="4000" dirty="0" smtClean="0"/>
              <a:t>)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" t="8004" r="4264" b="22946"/>
          <a:stretch/>
        </p:blipFill>
        <p:spPr>
          <a:xfrm>
            <a:off x="4001072" y="4253549"/>
            <a:ext cx="5165661" cy="23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" t="2042" r="4172" b="22386"/>
          <a:stretch/>
        </p:blipFill>
        <p:spPr>
          <a:xfrm>
            <a:off x="3995936" y="1754943"/>
            <a:ext cx="5165661" cy="25245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" t="7041" r="4325" b="21625"/>
          <a:stretch/>
        </p:blipFill>
        <p:spPr>
          <a:xfrm>
            <a:off x="-84911" y="1745537"/>
            <a:ext cx="5076217" cy="23849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4140397"/>
            <a:ext cx="5082629" cy="24569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929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 lIns="90000" tIns="8208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>
                <a:solidFill>
                  <a:srgbClr val="FFCC66"/>
                </a:solidFill>
              </a:rPr>
              <a:t>Платформа</a:t>
            </a:r>
            <a:r>
              <a:rPr lang="en-US" altLang="ru-RU" sz="4000">
                <a:solidFill>
                  <a:srgbClr val="FFCC66"/>
                </a:solidFill>
              </a:rPr>
              <a:t> «</a:t>
            </a:r>
            <a:r>
              <a:rPr lang="ru-RU" altLang="ru-RU" sz="4000">
                <a:solidFill>
                  <a:srgbClr val="FFCC66"/>
                </a:solidFill>
              </a:rPr>
              <a:t>Навигатор</a:t>
            </a:r>
            <a:r>
              <a:rPr lang="en-US" altLang="ru-RU" sz="4000">
                <a:solidFill>
                  <a:srgbClr val="FFCC66"/>
                </a:solidFill>
              </a:rPr>
              <a:t>»</a:t>
            </a:r>
          </a:p>
        </p:txBody>
      </p:sp>
      <p:graphicFrame>
        <p:nvGraphicFramePr>
          <p:cNvPr id="7170" name="Group 2"/>
          <p:cNvGraphicFramePr>
            <a:graphicFrameLocks noGrp="1"/>
          </p:cNvGraphicFramePr>
          <p:nvPr/>
        </p:nvGraphicFramePr>
        <p:xfrm>
          <a:off x="61913" y="1951038"/>
          <a:ext cx="5386387" cy="3771901"/>
        </p:xfrm>
        <a:graphic>
          <a:graphicData uri="http://schemas.openxmlformats.org/drawingml/2006/table">
            <a:tbl>
              <a:tblPr/>
              <a:tblGrid>
                <a:gridCol w="2874962"/>
                <a:gridCol w="2511425"/>
              </a:tblGrid>
              <a:tr h="606425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Verdana" charset="0"/>
                          <a:cs typeface="Verdana" charset="0"/>
                        </a:rPr>
                        <a:t>Время активного существования</a:t>
                      </a:r>
                    </a:p>
                  </a:txBody>
                  <a:tcPr marL="90000" marR="90000" marT="7261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Verdana" charset="0"/>
                          <a:cs typeface="Verdana" charset="0"/>
                        </a:rPr>
                        <a:t>&gt; 5 лет</a:t>
                      </a:r>
                    </a:p>
                  </a:txBody>
                  <a:tcPr marL="90000" marR="90000" marT="7261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34925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Verdana" charset="0"/>
                          <a:cs typeface="Verdana" charset="0"/>
                        </a:rPr>
                        <a:t>Масса аппарата</a:t>
                      </a:r>
                    </a:p>
                  </a:txBody>
                  <a:tcPr marL="90000" marR="90000" marT="7261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Verdana" charset="0"/>
                          <a:cs typeface="Verdana" charset="0"/>
                        </a:rPr>
                        <a:t>2900 кг</a:t>
                      </a:r>
                    </a:p>
                  </a:txBody>
                  <a:tcPr marL="90000" marR="90000" marT="7261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606425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Verdana" charset="0"/>
                          <a:cs typeface="Verdana" charset="0"/>
                        </a:rPr>
                        <a:t>Масса полезной нагрузки</a:t>
                      </a:r>
                    </a:p>
                  </a:txBody>
                  <a:tcPr marL="90000" marR="90000" marT="7261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Verdana" charset="0"/>
                          <a:cs typeface="Verdana" charset="0"/>
                        </a:rPr>
                        <a:t>1600 кг</a:t>
                      </a:r>
                    </a:p>
                  </a:txBody>
                  <a:tcPr marL="90000" marR="90000" marT="7261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862013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Verdana" charset="0"/>
                          <a:cs typeface="Verdana" charset="0"/>
                        </a:rPr>
                        <a:t>Электрическая мощность для полезной нагрузки</a:t>
                      </a:r>
                    </a:p>
                  </a:txBody>
                  <a:tcPr marL="90000" marR="90000" marT="7261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Verdana" charset="0"/>
                          <a:cs typeface="Verdana" charset="0"/>
                        </a:rPr>
                        <a:t>750 Вт</a:t>
                      </a:r>
                    </a:p>
                  </a:txBody>
                  <a:tcPr marL="90000" marR="90000" marT="7261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606425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Verdana" charset="0"/>
                          <a:cs typeface="Verdana" charset="0"/>
                        </a:rPr>
                        <a:t>Скорость передачи данных</a:t>
                      </a:r>
                    </a:p>
                  </a:txBody>
                  <a:tcPr marL="90000" marR="90000" marT="7261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Verdana" charset="0"/>
                          <a:cs typeface="Verdana" charset="0"/>
                        </a:rPr>
                        <a:t>2 Мбит/с</a:t>
                      </a:r>
                    </a:p>
                  </a:txBody>
                  <a:tcPr marL="90000" marR="90000" marT="7261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741363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Verdana" charset="0"/>
                          <a:cs typeface="Verdana" charset="0"/>
                        </a:rPr>
                        <a:t>Точность наведения и стабилизации</a:t>
                      </a:r>
                    </a:p>
                  </a:txBody>
                  <a:tcPr marL="90000" marR="90000" marT="7261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5pPr>
                      <a:lvl6pPr marL="2514600" indent="-228600" defTabSz="449263" fontAlgn="base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6pPr>
                      <a:lvl7pPr marL="2971800" indent="-228600" defTabSz="449263" fontAlgn="base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7pPr>
                      <a:lvl8pPr marL="3429000" indent="-228600" defTabSz="449263" fontAlgn="base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8pPr>
                      <a:lvl9pPr marL="3886200" indent="-228600" defTabSz="449263" fontAlgn="base">
                        <a:lnSpc>
                          <a:spcPct val="9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Verdana" charset="0"/>
                          <a:cs typeface="Verdana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Verdana" charset="0"/>
                          <a:cs typeface="Verdana" charset="0"/>
                        </a:rPr>
                        <a:t>0.1''</a:t>
                      </a:r>
                    </a:p>
                  </a:txBody>
                  <a:tcPr marL="90000" marR="90000" marT="7261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pic>
        <p:nvPicPr>
          <p:cNvPr id="7215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703388"/>
            <a:ext cx="4500562" cy="423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7032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250825" y="58738"/>
            <a:ext cx="8642350" cy="777875"/>
          </a:xfrm>
          <a:ln/>
        </p:spPr>
        <p:txBody>
          <a:bodyPr lIns="90000" tIns="8208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>
                <a:solidFill>
                  <a:srgbClr val="FFCC66"/>
                </a:solidFill>
              </a:rPr>
              <a:t>Телескоп Т-170М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11188" y="981075"/>
            <a:ext cx="77724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386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Verdana" charset="0"/>
                <a:cs typeface="Verdana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Verdana" charset="0"/>
                <a:cs typeface="Verdana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Verdana" charset="0"/>
                <a:cs typeface="Verdana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Verdana" charset="0"/>
                <a:cs typeface="Verdana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Verdana" charset="0"/>
                <a:cs typeface="Verdana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Verdana" charset="0"/>
                <a:cs typeface="Verdana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Verdana" charset="0"/>
                <a:cs typeface="Verdana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Verdana" charset="0"/>
                <a:cs typeface="Verdana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Verdana" charset="0"/>
                <a:cs typeface="Verdana" charset="0"/>
              </a:defRPr>
            </a:lvl9pPr>
          </a:lstStyle>
          <a:p>
            <a:pPr algn="ctr">
              <a:lnSpc>
                <a:spcPct val="74000"/>
              </a:lnSpc>
            </a:pPr>
            <a:r>
              <a:rPr lang="ru-RU" altLang="ru-RU" sz="2800">
                <a:solidFill>
                  <a:srgbClr val="FFCC66"/>
                </a:solidFill>
                <a:latin typeface="Times New Roman" pitchFamily="18" charset="0"/>
              </a:rPr>
              <a:t>Диаметр</a:t>
            </a:r>
            <a:r>
              <a:rPr lang="en-US" altLang="ru-RU" sz="2800">
                <a:solidFill>
                  <a:srgbClr val="FFCC66"/>
                </a:solidFill>
                <a:latin typeface="Times New Roman" pitchFamily="18" charset="0"/>
              </a:rPr>
              <a:t> </a:t>
            </a:r>
            <a:r>
              <a:rPr lang="ru-RU" altLang="ru-RU" sz="2800">
                <a:solidFill>
                  <a:srgbClr val="FFCC66"/>
                </a:solidFill>
                <a:latin typeface="Times New Roman" pitchFamily="18" charset="0"/>
              </a:rPr>
              <a:t>главного</a:t>
            </a:r>
            <a:r>
              <a:rPr lang="en-US" altLang="ru-RU" sz="2800">
                <a:solidFill>
                  <a:srgbClr val="FFCC66"/>
                </a:solidFill>
                <a:latin typeface="Times New Roman" pitchFamily="18" charset="0"/>
              </a:rPr>
              <a:t> </a:t>
            </a:r>
            <a:r>
              <a:rPr lang="ru-RU" altLang="ru-RU" sz="2800">
                <a:solidFill>
                  <a:srgbClr val="FFCC66"/>
                </a:solidFill>
                <a:latin typeface="Times New Roman" pitchFamily="18" charset="0"/>
              </a:rPr>
              <a:t>зеркала</a:t>
            </a:r>
            <a:r>
              <a:rPr lang="en-US" altLang="ru-RU" sz="2800">
                <a:solidFill>
                  <a:srgbClr val="FFCC66"/>
                </a:solidFill>
                <a:latin typeface="Times New Roman" pitchFamily="18" charset="0"/>
              </a:rPr>
              <a:t> – 1.7 м</a:t>
            </a:r>
          </a:p>
          <a:p>
            <a:pPr algn="ctr">
              <a:lnSpc>
                <a:spcPct val="74000"/>
              </a:lnSpc>
            </a:pPr>
            <a:r>
              <a:rPr lang="ru-RU" altLang="ru-RU" sz="2800">
                <a:solidFill>
                  <a:srgbClr val="FFCC66"/>
                </a:solidFill>
                <a:latin typeface="Times New Roman" pitchFamily="18" charset="0"/>
              </a:rPr>
              <a:t>Эквивалентное фокусное расстояние – 17 м</a:t>
            </a:r>
          </a:p>
          <a:p>
            <a:pPr algn="ctr">
              <a:lnSpc>
                <a:spcPct val="74000"/>
              </a:lnSpc>
            </a:pPr>
            <a:r>
              <a:rPr lang="ru-RU" altLang="ru-RU" sz="2800">
                <a:solidFill>
                  <a:srgbClr val="FFCC66"/>
                </a:solidFill>
                <a:latin typeface="Times New Roman" pitchFamily="18" charset="0"/>
              </a:rPr>
              <a:t>Поле зрения 30 угл. мин.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2193925"/>
            <a:ext cx="8280400" cy="384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5936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74625"/>
            <a:ext cx="8229600" cy="1344613"/>
          </a:xfrm>
          <a:ln/>
        </p:spPr>
        <p:txBody>
          <a:bodyPr tIns="3528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dirty="0">
                <a:solidFill>
                  <a:srgbClr val="FFCC66"/>
                </a:solidFill>
              </a:rPr>
              <a:t> Инструментальный отсек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19250"/>
            <a:ext cx="4319588" cy="4859338"/>
          </a:xfrm>
          <a:ln/>
        </p:spPr>
        <p:txBody>
          <a:bodyPr tIns="17640"/>
          <a:lstStyle/>
          <a:p>
            <a:pPr marL="338138" indent="-338138">
              <a:buClr>
                <a:srgbClr val="FFFFFF"/>
              </a:buClr>
              <a:buFont typeface="Arial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2000">
                <a:solidFill>
                  <a:srgbClr val="FFFFFF"/>
                </a:solidFill>
              </a:rPr>
              <a:t>Блок камер поля</a:t>
            </a:r>
          </a:p>
          <a:p>
            <a:pPr marL="738188" lvl="1" indent="-280988">
              <a:buClr>
                <a:srgbClr val="FFFFFF"/>
              </a:buClr>
              <a:buFont typeface="Arial" charset="0"/>
              <a:buChar char="–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2000">
                <a:solidFill>
                  <a:srgbClr val="FFFFFF"/>
                </a:solidFill>
              </a:rPr>
              <a:t>Прямые изображения в диапазоне 150-280нм в поле 1'х1' с разрешением 0.03''</a:t>
            </a:r>
          </a:p>
          <a:p>
            <a:pPr marL="738188" lvl="1" indent="-280988">
              <a:buClr>
                <a:srgbClr val="FFFFFF"/>
              </a:buClr>
              <a:buFont typeface="Arial" charset="0"/>
              <a:buChar char="–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2000">
                <a:solidFill>
                  <a:srgbClr val="FFFFFF"/>
                </a:solidFill>
              </a:rPr>
              <a:t>Прямые изображения в диапазоне 115-190нм в поле 6'х6' с разрешением 0.2''</a:t>
            </a:r>
          </a:p>
          <a:p>
            <a:pPr marL="338138" indent="-338138">
              <a:buClr>
                <a:srgbClr val="FFFFFF"/>
              </a:buClr>
              <a:buFont typeface="Arial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2000">
                <a:solidFill>
                  <a:srgbClr val="FFFFFF"/>
                </a:solidFill>
              </a:rPr>
              <a:t>Спектрограф низкого разрешения (</a:t>
            </a:r>
            <a:r>
              <a:rPr lang="ru-RU" altLang="ru-RU" sz="2000" i="1">
                <a:solidFill>
                  <a:srgbClr val="FFFFFF"/>
                </a:solidFill>
              </a:rPr>
              <a:t>R</a:t>
            </a:r>
            <a:r>
              <a:rPr lang="ru-RU" altLang="ru-RU" sz="2000">
                <a:solidFill>
                  <a:srgbClr val="FFFFFF"/>
                </a:solidFill>
              </a:rPr>
              <a:t>=2000) с длинной щелью LSS</a:t>
            </a:r>
          </a:p>
          <a:p>
            <a:pPr marL="338138" indent="-338138">
              <a:buClr>
                <a:srgbClr val="FFFFFF"/>
              </a:buClr>
              <a:buFont typeface="Arial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2000">
                <a:solidFill>
                  <a:srgbClr val="FFFFFF"/>
                </a:solidFill>
              </a:rPr>
              <a:t>Двойной эшелле-спектрограф высокого разрешения (</a:t>
            </a:r>
            <a:r>
              <a:rPr lang="ru-RU" altLang="ru-RU" sz="2000" i="1">
                <a:solidFill>
                  <a:srgbClr val="FFFFFF"/>
                </a:solidFill>
              </a:rPr>
              <a:t>R</a:t>
            </a:r>
            <a:r>
              <a:rPr lang="ru-RU" altLang="ru-RU" sz="2000">
                <a:solidFill>
                  <a:srgbClr val="FFFFFF"/>
                </a:solidFill>
              </a:rPr>
              <a:t>=55000) HIRDES</a:t>
            </a:r>
          </a:p>
          <a:p>
            <a:pPr marL="738188" lvl="1" indent="-280988">
              <a:buClr>
                <a:srgbClr val="FFFFFF"/>
              </a:buClr>
              <a:buFont typeface="Arial" charset="0"/>
              <a:buChar char="–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2000">
                <a:solidFill>
                  <a:srgbClr val="FFFFFF"/>
                </a:solidFill>
              </a:rPr>
              <a:t>UVES (174-310нм)</a:t>
            </a:r>
          </a:p>
          <a:p>
            <a:pPr marL="738188" lvl="1" indent="-280988">
              <a:buClr>
                <a:srgbClr val="FFFFFF"/>
              </a:buClr>
              <a:buFont typeface="Arial" charset="0"/>
              <a:buChar char="–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2000">
                <a:solidFill>
                  <a:srgbClr val="FFFFFF"/>
                </a:solidFill>
              </a:rPr>
              <a:t>VUVES (102-176нм)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1666875"/>
            <a:ext cx="4679950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8293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1"/>
            <a:ext cx="8640762" cy="1268760"/>
          </a:xfrm>
          <a:ln/>
        </p:spPr>
        <p:txBody>
          <a:bodyPr lIns="90000" tIns="8208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dirty="0">
                <a:solidFill>
                  <a:srgbClr val="FFCC66"/>
                </a:solidFill>
              </a:rPr>
              <a:t>Наше участие в проекте </a:t>
            </a:r>
            <a:br>
              <a:rPr lang="ru-RU" altLang="ru-RU" sz="4000" dirty="0">
                <a:solidFill>
                  <a:srgbClr val="FFCC66"/>
                </a:solidFill>
              </a:rPr>
            </a:br>
            <a:r>
              <a:rPr lang="ru-RU" altLang="ru-RU" sz="4000" dirty="0">
                <a:solidFill>
                  <a:srgbClr val="FFCC66"/>
                </a:solidFill>
              </a:rPr>
              <a:t>«Спектр-УФ»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68760"/>
            <a:ext cx="9144000" cy="5544616"/>
          </a:xfrm>
          <a:ln/>
        </p:spPr>
        <p:txBody>
          <a:bodyPr lIns="90000" tIns="74880" rIns="90000" bIns="46800"/>
          <a:lstStyle/>
          <a:p>
            <a:pPr marL="681038" indent="-681038">
              <a:buClr>
                <a:srgbClr val="FFFFFF"/>
              </a:buClr>
              <a:buFont typeface="Arial" charset="0"/>
              <a:buChar char="•"/>
              <a:tabLst>
                <a:tab pos="6810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altLang="ru-RU" sz="2800" dirty="0">
                <a:solidFill>
                  <a:srgbClr val="FFFFFF"/>
                </a:solidFill>
              </a:rPr>
              <a:t>с 2005 года – оптический расчет спектрографа высокого разрешения UVES</a:t>
            </a:r>
          </a:p>
          <a:p>
            <a:pPr marL="681038" indent="-681038">
              <a:buClr>
                <a:srgbClr val="FFFFFF"/>
              </a:buClr>
              <a:buFont typeface="Arial" charset="0"/>
              <a:buChar char="•"/>
              <a:tabLst>
                <a:tab pos="6810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altLang="ru-RU" sz="2800" dirty="0" smtClean="0">
                <a:solidFill>
                  <a:srgbClr val="FFFFFF"/>
                </a:solidFill>
              </a:rPr>
              <a:t>с </a:t>
            </a:r>
            <a:r>
              <a:rPr lang="ru-RU" altLang="ru-RU" sz="2800" dirty="0">
                <a:solidFill>
                  <a:srgbClr val="FFFFFF"/>
                </a:solidFill>
              </a:rPr>
              <a:t>2006 года – оптический расчет спектрографа с длинной щелью LSS</a:t>
            </a:r>
          </a:p>
          <a:p>
            <a:pPr marL="681038" indent="-681038">
              <a:buClr>
                <a:srgbClr val="FFFFFF"/>
              </a:buClr>
              <a:buFont typeface="Arial" charset="0"/>
              <a:buChar char="•"/>
              <a:tabLst>
                <a:tab pos="6810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altLang="ru-RU" sz="2800" dirty="0" smtClean="0">
                <a:solidFill>
                  <a:srgbClr val="FFFFFF"/>
                </a:solidFill>
              </a:rPr>
              <a:t>с </a:t>
            </a:r>
            <a:r>
              <a:rPr lang="ru-RU" altLang="ru-RU" sz="2800" dirty="0">
                <a:solidFill>
                  <a:srgbClr val="FFFFFF"/>
                </a:solidFill>
              </a:rPr>
              <a:t>2007 года – эскизный проект программы для ЭВМ «Спектр-СОНД» – «Обработка спектральной информации в СОНД</a:t>
            </a:r>
            <a:r>
              <a:rPr lang="ru-RU" altLang="ru-RU" sz="2800" dirty="0" smtClean="0">
                <a:solidFill>
                  <a:srgbClr val="FFFFFF"/>
                </a:solidFill>
              </a:rPr>
              <a:t>».</a:t>
            </a:r>
            <a:endParaRPr lang="en-US" altLang="ru-RU" sz="2800" dirty="0" smtClean="0">
              <a:solidFill>
                <a:srgbClr val="FFFFFF"/>
              </a:solidFill>
            </a:endParaRPr>
          </a:p>
          <a:p>
            <a:pPr marL="681038" indent="-681038">
              <a:buClr>
                <a:srgbClr val="FFFFFF"/>
              </a:buClr>
              <a:buFont typeface="Arial" charset="0"/>
              <a:buChar char="•"/>
              <a:tabLst>
                <a:tab pos="6810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altLang="ru-RU" sz="2800" dirty="0" smtClean="0"/>
              <a:t>с 2012 года – полный перерасчет оптических схем Блока спектрографов </a:t>
            </a:r>
            <a:r>
              <a:rPr lang="ru-RU" altLang="ru-RU" sz="2800" dirty="0" smtClean="0"/>
              <a:t>(</a:t>
            </a:r>
            <a:r>
              <a:rPr lang="en-US" altLang="ru-RU" sz="2800" dirty="0" smtClean="0"/>
              <a:t>UVES</a:t>
            </a:r>
            <a:r>
              <a:rPr lang="ru-RU" altLang="ru-RU" sz="2800" dirty="0" smtClean="0"/>
              <a:t>+</a:t>
            </a:r>
            <a:r>
              <a:rPr lang="en-US" altLang="ru-RU" sz="2800" dirty="0" smtClean="0"/>
              <a:t>VUVES</a:t>
            </a:r>
            <a:r>
              <a:rPr lang="ru-RU" altLang="ru-RU" sz="2800" dirty="0" smtClean="0"/>
              <a:t>+</a:t>
            </a:r>
            <a:r>
              <a:rPr lang="en-US" altLang="ru-RU" sz="2800" dirty="0" smtClean="0"/>
              <a:t>LSS</a:t>
            </a:r>
            <a:r>
              <a:rPr lang="ru-RU" altLang="ru-RU" sz="2800" dirty="0" smtClean="0"/>
              <a:t>), </a:t>
            </a:r>
            <a:r>
              <a:rPr lang="ru-RU" altLang="ru-RU" sz="2800" dirty="0" smtClean="0"/>
              <a:t>разработка концепции сборки, юстировки и калибровки БС, сопровождение конструкторских работ.</a:t>
            </a:r>
            <a:endParaRPr lang="ru-RU" altLang="ru-RU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493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6580"/>
            <a:ext cx="8224838" cy="708124"/>
          </a:xfrm>
        </p:spPr>
        <p:txBody>
          <a:bodyPr/>
          <a:lstStyle/>
          <a:p>
            <a:r>
              <a:rPr lang="ru-RU" sz="4000" dirty="0" smtClean="0"/>
              <a:t>Оптическая схема </a:t>
            </a:r>
            <a:r>
              <a:rPr lang="en-US" sz="4000" dirty="0" smtClean="0"/>
              <a:t>UVES</a:t>
            </a:r>
            <a:endParaRPr lang="ru-RU" sz="4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"/>
          </p:nvPr>
        </p:nvSpPr>
        <p:spPr>
          <a:xfrm>
            <a:off x="107504" y="5229200"/>
            <a:ext cx="8928992" cy="151216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S - щель спектрографа, М1 - зеркало коллиматора, E – </a:t>
            </a:r>
            <a:r>
              <a:rPr lang="ru-RU" sz="2400" dirty="0" err="1" smtClean="0"/>
              <a:t>эшелле</a:t>
            </a:r>
            <a:r>
              <a:rPr lang="ru-RU" sz="2400" dirty="0" smtClean="0"/>
              <a:t>-решетка, G – вогнутая дифракционная решетка, W – входное окно (защитное стекло) приемника излучения, D – рабочая поверхность приемника излучения – матрицы ПЗС.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200800" cy="4329823"/>
          </a:xfrm>
        </p:spPr>
      </p:pic>
    </p:spTree>
    <p:extLst>
      <p:ext uri="{BB962C8B-B14F-4D97-AF65-F5344CB8AC3E}">
        <p14:creationId xmlns:p14="http://schemas.microsoft.com/office/powerpoint/2010/main" val="121295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ld ppt theme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Times New Roman" pitchFamily="18" charset="0"/>
          <a:buNone/>
          <a:tabLst/>
          <a:defRPr kumimoji="0" lang="en-GB" altLang="ru-RU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Times New Roman" pitchFamily="18" charset="0"/>
          <a:buNone/>
          <a:tabLst/>
          <a:defRPr kumimoji="0" lang="en-GB" altLang="ru-RU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Times New Roman" pitchFamily="18" charset="0"/>
          <a:buNone/>
          <a:tabLst/>
          <a:defRPr kumimoji="0" lang="en-GB" altLang="ru-RU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Times New Roman" pitchFamily="18" charset="0"/>
          <a:buNone/>
          <a:tabLst/>
          <a:defRPr kumimoji="0" lang="en-GB" altLang="ru-RU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Old ppt theme</Template>
  <TotalTime>2143</TotalTime>
  <Words>1493</Words>
  <Application>Microsoft Office PowerPoint</Application>
  <PresentationFormat>Экран (4:3)</PresentationFormat>
  <Paragraphs>206</Paragraphs>
  <Slides>46</Slides>
  <Notes>8</Notes>
  <HiddenSlides>3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46</vt:i4>
      </vt:variant>
    </vt:vector>
  </HeadingPairs>
  <TitlesOfParts>
    <vt:vector size="48" baseType="lpstr">
      <vt:lpstr>Old ppt theme</vt:lpstr>
      <vt:lpstr>Оформление по умолчанию</vt:lpstr>
      <vt:lpstr>Численное моделирование космических экспериментов для отработки технологий сбора, передачи, хранения и обработки наблюдательных данных.</vt:lpstr>
      <vt:lpstr>Содержание доклада</vt:lpstr>
      <vt:lpstr>Космическая обсерватория «Спектр-УФ»</vt:lpstr>
      <vt:lpstr>Орбита: высота 35860 км, наклонение 510.8</vt:lpstr>
      <vt:lpstr>Платформа «Навигатор»</vt:lpstr>
      <vt:lpstr>Телескоп Т-170М</vt:lpstr>
      <vt:lpstr> Инструментальный отсек</vt:lpstr>
      <vt:lpstr>Наше участие в проекте  «Спектр-УФ»</vt:lpstr>
      <vt:lpstr>Оптическая схема UVES</vt:lpstr>
      <vt:lpstr>Оптическая схема VUVES</vt:lpstr>
      <vt:lpstr>Оптическая схема LSS</vt:lpstr>
      <vt:lpstr>Недостатки оптических расчетов с использованием коммерческих программ</vt:lpstr>
      <vt:lpstr>Математическое моделирование</vt:lpstr>
      <vt:lpstr>Мировой опыт моделирования спектрографов</vt:lpstr>
      <vt:lpstr>Мировой опыт моделирования спектрографов</vt:lpstr>
      <vt:lpstr>Наземный научный комплекс</vt:lpstr>
      <vt:lpstr>Требования к математической модели</vt:lpstr>
      <vt:lpstr>Реализация математической модели:</vt:lpstr>
      <vt:lpstr>Реализация математической модели:</vt:lpstr>
      <vt:lpstr>Реализация математической модели:</vt:lpstr>
      <vt:lpstr>Скалярная теория дифракционной решетки</vt:lpstr>
      <vt:lpstr>Программная реализация модели:</vt:lpstr>
      <vt:lpstr>Программная реализация модели:</vt:lpstr>
      <vt:lpstr>Программная реализация модели:</vt:lpstr>
      <vt:lpstr>Результаты моделирования: полная энергетическая эффективность UVES</vt:lpstr>
      <vt:lpstr>Результаты моделирования: полная энергетическая эффективность VUVES</vt:lpstr>
      <vt:lpstr>Результаты моделирования: полная энергетическая эффективность LSS</vt:lpstr>
      <vt:lpstr>Результаты моделирования спектрографа LSS: спектральный диапазон: 110–180нм (ВУФ) и 170–310нм (УФ)</vt:lpstr>
      <vt:lpstr>Результаты моделирования спектрографа LSS:</vt:lpstr>
      <vt:lpstr>Результаты моделирования спектрографа LSS:</vt:lpstr>
      <vt:lpstr>Результат моделирования UVES</vt:lpstr>
      <vt:lpstr>Результат моделирования UVES</vt:lpstr>
      <vt:lpstr>Сравнение с наземными данными</vt:lpstr>
      <vt:lpstr>Результат моделирования UVES Калибровка длин волн.</vt:lpstr>
      <vt:lpstr>Результат моделирования VUVES</vt:lpstr>
      <vt:lpstr>Карта распределения длин волн на ПЗС-приемнике (UVES)</vt:lpstr>
      <vt:lpstr>Карта распределения длин волн на ПЗС-приемнике (LSS)</vt:lpstr>
      <vt:lpstr>Дальнейшее развитие математической модели</vt:lpstr>
      <vt:lpstr>Заключение</vt:lpstr>
      <vt:lpstr>Благодарности</vt:lpstr>
      <vt:lpstr>Спасибо  за внимание!</vt:lpstr>
      <vt:lpstr>Презентация PowerPoint</vt:lpstr>
      <vt:lpstr>Презентация PowerPoint</vt:lpstr>
      <vt:lpstr>Презентация PowerPoint</vt:lpstr>
      <vt:lpstr>Проблема обработки научных данных</vt:lpstr>
      <vt:lpstr>Примеры расчета аппаратных функций (PSF)</vt:lpstr>
    </vt:vector>
  </TitlesOfParts>
  <Company>САО РАН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Численное моделирование космических экспериментов для отработки технологий сбора, передачи, хранения и обработки наблюдательных данных.</dc:title>
  <dc:creator>Максим Владимирович Юшкин</dc:creator>
  <cp:lastModifiedBy>Максим Владимирович Юшкин</cp:lastModifiedBy>
  <cp:revision>57</cp:revision>
  <dcterms:created xsi:type="dcterms:W3CDTF">2014-07-19T17:23:56Z</dcterms:created>
  <dcterms:modified xsi:type="dcterms:W3CDTF">2014-07-25T06:00:55Z</dcterms:modified>
</cp:coreProperties>
</file>