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5" r:id="rId4"/>
    <p:sldId id="273" r:id="rId5"/>
    <p:sldId id="259" r:id="rId6"/>
    <p:sldId id="279" r:id="rId7"/>
    <p:sldId id="264" r:id="rId8"/>
    <p:sldId id="270" r:id="rId9"/>
    <p:sldId id="260" r:id="rId10"/>
    <p:sldId id="278" r:id="rId11"/>
    <p:sldId id="274" r:id="rId12"/>
    <p:sldId id="266" r:id="rId13"/>
    <p:sldId id="280" r:id="rId14"/>
    <p:sldId id="267" r:id="rId15"/>
    <p:sldId id="277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D0D10"/>
    <a:srgbClr val="FFFFFE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Objects="1">
      <p:cViewPr>
        <p:scale>
          <a:sx n="92" d="100"/>
          <a:sy n="92" d="100"/>
        </p:scale>
        <p:origin x="-6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EB9B-421C-F346-A6D4-1F725261E1F9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14A6-3399-374D-A99E-AC9137E20B2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8B3E-24E8-1744-A1DD-F949B09738C2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2F7B0-1FBD-0B40-9983-B04262FFF06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prescription of Dale et al. 2001: assume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power-law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 of Mdust over the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intensities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(U) (2001):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 ) ∝ U −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F7B0-1FBD-0B40-9983-B04262FFF06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Describe</a:t>
            </a:r>
            <a:r>
              <a:rPr lang="fr-FR" dirty="0" smtClean="0"/>
              <a:t> the importance of </a:t>
            </a:r>
            <a:r>
              <a:rPr lang="fr-FR" dirty="0" err="1" smtClean="0"/>
              <a:t>thi</a:t>
            </a:r>
            <a:r>
              <a:rPr lang="fr-FR" baseline="0" dirty="0" err="1" smtClean="0"/>
              <a:t>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2F7B0-1FBD-0B40-9983-B04262FFF06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5720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ISM: </a:t>
            </a:r>
            <a:r>
              <a:rPr lang="fr-FR" dirty="0" err="1" smtClean="0"/>
              <a:t>Searching</a:t>
            </a:r>
            <a:r>
              <a:rPr lang="fr-FR" dirty="0" smtClean="0"/>
              <a:t> for cold </a:t>
            </a:r>
            <a:r>
              <a:rPr lang="fr-FR" dirty="0" err="1" smtClean="0"/>
              <a:t>dust</a:t>
            </a:r>
            <a:r>
              <a:rPr lang="fr-FR" dirty="0" smtClean="0"/>
              <a:t> in </a:t>
            </a:r>
            <a:r>
              <a:rPr lang="fr-FR" dirty="0" err="1" smtClean="0"/>
              <a:t>low-metallicity</a:t>
            </a:r>
            <a:r>
              <a:rPr lang="fr-FR" dirty="0" smtClean="0"/>
              <a:t> </a:t>
            </a:r>
            <a:r>
              <a:rPr lang="fr-FR" dirty="0" err="1" smtClean="0"/>
              <a:t>environments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CE2FEC-D489-E34A-8212-AC3DFE417B51}" type="datetimeFigureOut">
              <a:rPr lang="fr-FR" smtClean="0"/>
              <a:pPr/>
              <a:t>11/09/09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63BE1B-98E9-874B-B64D-B21083A1DB2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D0D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 userDrawn="1"/>
        </p:nvPicPr>
        <p:blipFill>
          <a:blip r:embed="rId13"/>
          <a:srcRect r="9775" b="14000"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177006" y="889000"/>
            <a:ext cx="8814594" cy="5874434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609600" y="6763434"/>
            <a:ext cx="8063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i="1" dirty="0" smtClean="0">
                <a:solidFill>
                  <a:schemeClr val="bg1"/>
                </a:solidFill>
              </a:rPr>
              <a:t>The International</a:t>
            </a:r>
            <a:r>
              <a:rPr lang="fr-FR" sz="1500" i="1" baseline="0" dirty="0" smtClean="0">
                <a:solidFill>
                  <a:schemeClr val="bg1"/>
                </a:solidFill>
              </a:rPr>
              <a:t> </a:t>
            </a:r>
            <a:r>
              <a:rPr lang="fr-FR" sz="1500" i="1" baseline="0" dirty="0" err="1" smtClean="0">
                <a:solidFill>
                  <a:schemeClr val="bg1"/>
                </a:solidFill>
              </a:rPr>
              <a:t>Conference</a:t>
            </a:r>
            <a:r>
              <a:rPr lang="fr-FR" sz="1500" i="1" dirty="0" smtClean="0">
                <a:solidFill>
                  <a:schemeClr val="bg1"/>
                </a:solidFill>
              </a:rPr>
              <a:t> ‘’ </a:t>
            </a:r>
            <a:r>
              <a:rPr lang="fr-FR" sz="1500" i="1" dirty="0" err="1" smtClean="0">
                <a:solidFill>
                  <a:schemeClr val="bg1"/>
                </a:solidFill>
              </a:rPr>
              <a:t>Nearby</a:t>
            </a:r>
            <a:r>
              <a:rPr lang="fr-FR" sz="1500" i="1" dirty="0" smtClean="0">
                <a:solidFill>
                  <a:schemeClr val="bg1"/>
                </a:solidFill>
              </a:rPr>
              <a:t> </a:t>
            </a:r>
            <a:r>
              <a:rPr lang="fr-FR" sz="1500" i="1" dirty="0" err="1" smtClean="0">
                <a:solidFill>
                  <a:schemeClr val="bg1"/>
                </a:solidFill>
              </a:rPr>
              <a:t>Dwarf</a:t>
            </a:r>
            <a:r>
              <a:rPr lang="fr-FR" sz="1500" i="1" dirty="0" smtClean="0">
                <a:solidFill>
                  <a:schemeClr val="bg1"/>
                </a:solidFill>
              </a:rPr>
              <a:t> galaxies’’</a:t>
            </a:r>
            <a:r>
              <a:rPr lang="fr-FR" sz="1500" i="1" baseline="0" dirty="0" smtClean="0">
                <a:solidFill>
                  <a:schemeClr val="bg1"/>
                </a:solidFill>
              </a:rPr>
              <a:t>, SAO, </a:t>
            </a:r>
            <a:r>
              <a:rPr lang="fr-FR" sz="1500" i="1" baseline="0" dirty="0" err="1" smtClean="0">
                <a:solidFill>
                  <a:schemeClr val="bg1"/>
                </a:solidFill>
              </a:rPr>
              <a:t>Nizhnij</a:t>
            </a:r>
            <a:r>
              <a:rPr lang="fr-FR" sz="1500" i="1" baseline="0" dirty="0" smtClean="0">
                <a:solidFill>
                  <a:schemeClr val="bg1"/>
                </a:solidFill>
              </a:rPr>
              <a:t> </a:t>
            </a:r>
            <a:r>
              <a:rPr lang="fr-FR" sz="1500" i="1" baseline="0" dirty="0" err="1" smtClean="0">
                <a:solidFill>
                  <a:schemeClr val="bg1"/>
                </a:solidFill>
              </a:rPr>
              <a:t>Arkhyz</a:t>
            </a:r>
            <a:r>
              <a:rPr lang="fr-FR" sz="1500" i="1" baseline="0" dirty="0" smtClean="0">
                <a:solidFill>
                  <a:schemeClr val="bg1"/>
                </a:solidFill>
              </a:rPr>
              <a:t>, </a:t>
            </a:r>
            <a:r>
              <a:rPr lang="fr-FR" sz="1500" i="1" baseline="0" dirty="0" err="1" smtClean="0">
                <a:solidFill>
                  <a:schemeClr val="bg1"/>
                </a:solidFill>
              </a:rPr>
              <a:t>September</a:t>
            </a:r>
            <a:r>
              <a:rPr lang="fr-FR" sz="1500" i="1" baseline="0" dirty="0" smtClean="0">
                <a:solidFill>
                  <a:schemeClr val="bg1"/>
                </a:solidFill>
              </a:rPr>
              <a:t> 14-18th 2009</a:t>
            </a:r>
            <a:r>
              <a:rPr lang="fr-FR" sz="1500" i="1" dirty="0" smtClean="0">
                <a:solidFill>
                  <a:schemeClr val="bg1"/>
                </a:solidFill>
              </a:rPr>
              <a:t> </a:t>
            </a:r>
            <a:endParaRPr lang="fr-FR" sz="15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8" Type="http://schemas.openxmlformats.org/officeDocument/2006/relationships/image" Target="../media/image35.pdf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0.pd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25.pdf"/><Relationship Id="rId7" Type="http://schemas.openxmlformats.org/officeDocument/2006/relationships/image" Target="../media/image26.png"/><Relationship Id="rId8" Type="http://schemas.openxmlformats.org/officeDocument/2006/relationships/image" Target="../media/image27.pdf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2"/>
          <a:srcRect r="9775" b="14000"/>
          <a:stretch>
            <a:fillRect/>
          </a:stretch>
        </p:blipFill>
        <p:spPr bwMode="auto">
          <a:xfrm>
            <a:off x="0" y="0"/>
            <a:ext cx="9144000" cy="7086599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39096" y="2971800"/>
            <a:ext cx="6585704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Studying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the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dust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properties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of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dwarf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galaxies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at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submm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wavelengths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  <a:latin typeface="Times New Roman" pitchFamily="30" charset="0"/>
              </a:rPr>
              <a:t>with</a:t>
            </a:r>
            <a:r>
              <a:rPr lang="fr-FR" sz="3600" i="1" dirty="0" smtClean="0">
                <a:solidFill>
                  <a:schemeClr val="bg1"/>
                </a:solidFill>
                <a:latin typeface="Times New Roman" pitchFamily="30" charset="0"/>
              </a:rPr>
              <a:t> LABOCA</a:t>
            </a:r>
            <a:endParaRPr lang="es-ES" sz="3600" i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1295400"/>
            <a:ext cx="6400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8398" dir="17793903" algn="ctr" rotWithShape="0">
              <a:schemeClr val="tx1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fr-FR" sz="2000" b="1" dirty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Maud Galametz</a:t>
            </a:r>
            <a:endParaRPr lang="fr-FR" sz="2000" b="1" dirty="0" smtClean="0">
              <a:solidFill>
                <a:srgbClr val="B2B2B2"/>
              </a:solidFill>
              <a:latin typeface="Times New Roman" pitchFamily="30" charset="0"/>
              <a:ea typeface="Times New Roman" pitchFamily="30" charset="0"/>
              <a:cs typeface="Times New Roman" pitchFamily="30" charset="0"/>
            </a:endParaRPr>
          </a:p>
          <a:p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September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, the 14th, 2009</a:t>
            </a:r>
          </a:p>
          <a:p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The International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conference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‘’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Nearby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Dwarf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Galaxies’’</a:t>
            </a:r>
          </a:p>
          <a:p>
            <a:pPr algn="l"/>
            <a:r>
              <a:rPr lang="fr-FR" sz="1400" dirty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      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45005" y="1066800"/>
            <a:ext cx="267271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861685" y="2495550"/>
            <a:ext cx="267271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828800" y="1162050"/>
            <a:ext cx="0" cy="5715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828800" y="1162050"/>
            <a:ext cx="267271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665589" y="2590800"/>
            <a:ext cx="267271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8534400" y="1924050"/>
            <a:ext cx="0" cy="5715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4" y="127000"/>
            <a:ext cx="846666" cy="1270000"/>
          </a:xfrm>
          <a:prstGeom prst="rect">
            <a:avLst/>
          </a:prstGeom>
        </p:spPr>
      </p:pic>
      <p:pic>
        <p:nvPicPr>
          <p:cNvPr id="17" name="Image 16" descr="logo_A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1547876"/>
            <a:ext cx="1045633" cy="782188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9800" y="5630565"/>
            <a:ext cx="7086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8398" dir="17793903" algn="ctr" rotWithShape="0">
              <a:schemeClr val="tx1">
                <a:alpha val="74998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Suzanne Madden	   Frédéric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Galliano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		Sacha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Hony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Frédéric Schuller	   Alexandre Beelen	       George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Bendo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Marc Sauvage		   Andreas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Lundgren</a:t>
            </a:r>
            <a:r>
              <a:rPr lang="fr-FR" sz="20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	Nicolas </a:t>
            </a:r>
            <a:r>
              <a:rPr lang="fr-FR" sz="20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Billiot</a:t>
            </a:r>
            <a:endParaRPr lang="fr-FR" sz="2000" b="1" dirty="0" smtClean="0">
              <a:solidFill>
                <a:srgbClr val="B2B2B2"/>
              </a:solidFill>
              <a:latin typeface="Times New Roman" pitchFamily="30" charset="0"/>
              <a:ea typeface="Times New Roman" pitchFamily="30" charset="0"/>
              <a:cs typeface="Times New Roman" pitchFamily="30" charset="0"/>
            </a:endParaRPr>
          </a:p>
          <a:p>
            <a:r>
              <a:rPr lang="fr-FR" sz="1400" dirty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" y="5562600"/>
            <a:ext cx="2116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Collaborators</a:t>
            </a:r>
            <a:r>
              <a:rPr lang="fr-FR" sz="2400" b="1" dirty="0" smtClean="0">
                <a:solidFill>
                  <a:srgbClr val="B2B2B2"/>
                </a:solidFill>
                <a:latin typeface="Times New Roman" pitchFamily="30" charset="0"/>
                <a:ea typeface="Times New Roman" pitchFamily="30" charset="0"/>
                <a:cs typeface="Times New Roman" pitchFamily="30" charset="0"/>
              </a:rPr>
              <a:t>: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3400" y="1295400"/>
            <a:ext cx="7162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Possible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hypothesis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to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explain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excess</a:t>
            </a:r>
            <a:endParaRPr lang="fr-FR" sz="2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380" y="2184400"/>
            <a:ext cx="7500620" cy="7694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Hot (100K)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emissivity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ndex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β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=1)</a:t>
            </a:r>
          </a:p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				</a:t>
            </a:r>
            <a:r>
              <a:rPr lang="fr-FR" sz="2000" i="1" dirty="0" err="1" smtClean="0">
                <a:solidFill>
                  <a:srgbClr val="FFFFFF"/>
                </a:solidFill>
                <a:latin typeface="Arial"/>
                <a:cs typeface="Arial"/>
              </a:rPr>
              <a:t>Lisenfeld</a:t>
            </a:r>
            <a:r>
              <a:rPr lang="fr-FR" sz="2000" i="1" dirty="0" smtClean="0">
                <a:solidFill>
                  <a:srgbClr val="FFFFFF"/>
                </a:solidFill>
                <a:latin typeface="Arial"/>
                <a:cs typeface="Arial"/>
              </a:rPr>
              <a:t> et al. 2001</a:t>
            </a:r>
            <a:endParaRPr lang="fr-FR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14400" y="2413000"/>
            <a:ext cx="6096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>
            <a:outerShdw blurRad="40000" dist="20000" dir="5400000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914400" y="3345953"/>
            <a:ext cx="6096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>
            <a:outerShdw blurRad="40000" dist="20000" dir="5400000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38300" y="3136900"/>
            <a:ext cx="7500620" cy="7694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xtra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ISM component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heated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U=U</a:t>
            </a:r>
            <a:r>
              <a:rPr lang="fr-FR" sz="2200" baseline="-25000" dirty="0" smtClean="0">
                <a:solidFill>
                  <a:srgbClr val="FFFFFF"/>
                </a:solidFill>
                <a:latin typeface="Arial"/>
                <a:cs typeface="Arial"/>
              </a:rPr>
              <a:t>min</a:t>
            </a:r>
          </a:p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				</a:t>
            </a:r>
            <a:r>
              <a:rPr lang="fr-FR" sz="2000" i="1" dirty="0" smtClean="0">
                <a:solidFill>
                  <a:srgbClr val="FFFFFF"/>
                </a:solidFill>
                <a:latin typeface="Arial"/>
                <a:cs typeface="Arial"/>
              </a:rPr>
              <a:t>Draine et al. 2007</a:t>
            </a:r>
            <a:endParaRPr lang="fr-FR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914400" y="4418606"/>
            <a:ext cx="6096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>
            <a:outerShdw blurRad="40000" dist="20000" dir="5400000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38300" y="4184153"/>
            <a:ext cx="7500620" cy="7694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Change in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emissivity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as a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wavelength</a:t>
            </a:r>
            <a:endParaRPr lang="fr-FR" sz="2200" baseline="-25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				</a:t>
            </a:r>
            <a:r>
              <a:rPr lang="fr-FR" sz="2000" i="1" dirty="0" err="1" smtClean="0">
                <a:solidFill>
                  <a:srgbClr val="FFFFFF"/>
                </a:solidFill>
                <a:latin typeface="Arial"/>
                <a:cs typeface="Arial"/>
              </a:rPr>
              <a:t>Dupac</a:t>
            </a:r>
            <a:r>
              <a:rPr lang="fr-FR" sz="2000" i="1" dirty="0" smtClean="0">
                <a:solidFill>
                  <a:srgbClr val="FFFFFF"/>
                </a:solidFill>
                <a:latin typeface="Arial"/>
                <a:cs typeface="Arial"/>
              </a:rPr>
              <a:t> et al. 2003, </a:t>
            </a:r>
            <a:r>
              <a:rPr lang="fr-FR" sz="2000" i="1" dirty="0" err="1" smtClean="0">
                <a:solidFill>
                  <a:srgbClr val="FFFFFF"/>
                </a:solidFill>
                <a:latin typeface="Arial"/>
                <a:cs typeface="Arial"/>
              </a:rPr>
              <a:t>Meny</a:t>
            </a:r>
            <a:r>
              <a:rPr lang="fr-FR" sz="2000" i="1" dirty="0" smtClean="0">
                <a:solidFill>
                  <a:srgbClr val="FFFFFF"/>
                </a:solidFill>
                <a:latin typeface="Arial"/>
                <a:cs typeface="Arial"/>
              </a:rPr>
              <a:t> et al. 2007 </a:t>
            </a:r>
            <a:endParaRPr lang="fr-FR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914400" y="5459412"/>
            <a:ext cx="586003" cy="240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  <a:effectLst>
            <a:outerShdw blurRad="40000" dist="20000" dir="5400000" rotWithShape="0">
              <a:schemeClr val="tx1">
                <a:alpha val="81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38300" y="5250359"/>
            <a:ext cx="5676900" cy="769441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fr-FR" sz="2200" dirty="0" err="1" smtClean="0">
                <a:solidFill>
                  <a:srgbClr val="C3D69B"/>
                </a:solidFill>
                <a:latin typeface="Arial"/>
                <a:cs typeface="Arial"/>
              </a:rPr>
              <a:t>Adding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 a </a:t>
            </a:r>
            <a:r>
              <a:rPr lang="fr-FR" sz="2200" dirty="0" err="1" smtClean="0">
                <a:solidFill>
                  <a:srgbClr val="C3D69B"/>
                </a:solidFill>
                <a:latin typeface="Arial"/>
                <a:cs typeface="Arial"/>
              </a:rPr>
              <a:t>very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 cold </a:t>
            </a:r>
            <a:r>
              <a:rPr lang="fr-FR" sz="2200" smtClean="0">
                <a:solidFill>
                  <a:srgbClr val="C3D69B"/>
                </a:solidFill>
                <a:latin typeface="Arial"/>
                <a:cs typeface="Arial"/>
              </a:rPr>
              <a:t>(~ 10K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) </a:t>
            </a:r>
            <a:r>
              <a:rPr lang="fr-FR" sz="22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 component</a:t>
            </a:r>
            <a:endParaRPr lang="fr-FR" sz="2200" baseline="-25000" dirty="0" smtClean="0">
              <a:solidFill>
                <a:srgbClr val="C3D69B"/>
              </a:solidFill>
              <a:latin typeface="Arial"/>
              <a:cs typeface="Arial"/>
            </a:endParaRPr>
          </a:p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				</a:t>
            </a:r>
            <a:r>
              <a:rPr lang="fr-FR" sz="2000" i="1" dirty="0" err="1" smtClean="0">
                <a:solidFill>
                  <a:srgbClr val="FFFFFF"/>
                </a:solidFill>
                <a:latin typeface="Arial"/>
                <a:cs typeface="Arial"/>
              </a:rPr>
              <a:t>Galliano</a:t>
            </a:r>
            <a:r>
              <a:rPr lang="fr-FR" sz="2000" i="1" dirty="0" smtClean="0">
                <a:solidFill>
                  <a:srgbClr val="FFFFFF"/>
                </a:solidFill>
                <a:latin typeface="Arial"/>
                <a:cs typeface="Arial"/>
              </a:rPr>
              <a:t> et al. 2003, 2005</a:t>
            </a:r>
            <a:endParaRPr lang="fr-FR" sz="2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3400" y="1219200"/>
            <a:ext cx="48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Refinement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of the model</a:t>
            </a:r>
          </a:p>
        </p:txBody>
      </p:sp>
      <p:pic>
        <p:nvPicPr>
          <p:cNvPr id="13" name="Image 12" descr="NGC1705_SED_CD_B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41521" y="4327372"/>
            <a:ext cx="3192879" cy="2225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4" name="Image 13" descr="NGC1705_SED_CD_B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12521" y="4327372"/>
            <a:ext cx="3192879" cy="2225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5" name="Image 14" descr="Haro11_SED_CD_B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341521" y="1888972"/>
            <a:ext cx="3192879" cy="2225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Image 15" descr="Haro11_SED_CD_B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912521" y="1888972"/>
            <a:ext cx="3192879" cy="2225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457200" y="28575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Haro 11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1000" y="5105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NGC 1705</a:t>
            </a:r>
            <a:endParaRPr lang="fr-FR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3400" y="10668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mass and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dust-to-gas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mass ratios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57200" y="2937570"/>
          <a:ext cx="8305800" cy="36703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38225"/>
                <a:gridCol w="1038225"/>
                <a:gridCol w="1038225"/>
                <a:gridCol w="1038225"/>
                <a:gridCol w="1038225"/>
                <a:gridCol w="1038225"/>
                <a:gridCol w="1038225"/>
                <a:gridCol w="1038225"/>
              </a:tblGrid>
              <a:tr h="493559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Mrk 1089</a:t>
                      </a:r>
                      <a:endParaRPr lang="fr-FR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Haro 11</a:t>
                      </a:r>
                      <a:endParaRPr lang="fr-FR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NGC 1705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373231"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without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without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baseline="-25000" dirty="0" smtClean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without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dust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with</a:t>
                      </a:r>
                      <a:r>
                        <a:rPr lang="fr-FR" b="1" baseline="-250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fr-FR" b="1" baseline="-250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submm</a:t>
                      </a:r>
                      <a:endParaRPr lang="fr-FR" b="1" baseline="-250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baseline="-25000" dirty="0" smtClean="0"/>
                    </a:p>
                  </a:txBody>
                  <a:tcPr>
                    <a:lnL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β</a:t>
                      </a:r>
                      <a:r>
                        <a:rPr lang="fr-FR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=2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β</a:t>
                      </a:r>
                      <a:r>
                        <a:rPr lang="fr-FR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=1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β</a:t>
                      </a:r>
                      <a:r>
                        <a:rPr lang="fr-FR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=2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β</a:t>
                      </a:r>
                      <a:r>
                        <a:rPr lang="fr-FR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=1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3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5.1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6.2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1.3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2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2.9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1.3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1.7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19000">
                <a:tc gridSpan="8">
                  <a:txBody>
                    <a:bodyPr/>
                    <a:lstStyle/>
                    <a:p>
                      <a:pPr algn="ctr"/>
                      <a:endParaRPr lang="fr-FR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31">
                <a:tc gridSpan="8">
                  <a:txBody>
                    <a:bodyPr/>
                    <a:lstStyle/>
                    <a:p>
                      <a:pPr algn="ctr"/>
                      <a:r>
                        <a:rPr lang="fr-FR" b="1" dirty="0" err="1" smtClean="0">
                          <a:solidFill>
                            <a:srgbClr val="D7E4BD"/>
                          </a:solidFill>
                        </a:rPr>
                        <a:t>Dust</a:t>
                      </a:r>
                      <a:r>
                        <a:rPr lang="fr-FR" b="1" baseline="0" dirty="0" smtClean="0">
                          <a:solidFill>
                            <a:srgbClr val="D7E4BD"/>
                          </a:solidFill>
                        </a:rPr>
                        <a:t> - to - HI mass ratios</a:t>
                      </a:r>
                      <a:endParaRPr lang="fr-FR" b="1" dirty="0">
                        <a:solidFill>
                          <a:srgbClr val="D7E4B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1.9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6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1.3 !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0.2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7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-4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2.8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-2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4.1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373231"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solidFill>
                            <a:srgbClr val="D7E4BD"/>
                          </a:solidFill>
                        </a:rPr>
                        <a:t>Dust</a:t>
                      </a:r>
                      <a:r>
                        <a:rPr lang="fr-FR" b="1" baseline="0" dirty="0" smtClean="0">
                          <a:solidFill>
                            <a:srgbClr val="D7E4BD"/>
                          </a:solidFill>
                        </a:rPr>
                        <a:t> - to - </a:t>
                      </a:r>
                      <a:r>
                        <a:rPr lang="fr-FR" b="1" baseline="0" dirty="0" err="1" smtClean="0">
                          <a:solidFill>
                            <a:srgbClr val="D7E4BD"/>
                          </a:solidFill>
                        </a:rPr>
                        <a:t>Gas</a:t>
                      </a:r>
                      <a:r>
                        <a:rPr lang="fr-FR" b="1" baseline="0" dirty="0" smtClean="0">
                          <a:solidFill>
                            <a:srgbClr val="D7E4BD"/>
                          </a:solidFill>
                        </a:rPr>
                        <a:t> mass ratios </a:t>
                      </a:r>
                      <a:r>
                        <a:rPr lang="fr-FR" b="1" baseline="0" dirty="0" err="1" smtClean="0">
                          <a:solidFill>
                            <a:srgbClr val="D7E4BD"/>
                          </a:solidFill>
                        </a:rPr>
                        <a:t>expected</a:t>
                      </a:r>
                      <a:endParaRPr lang="fr-FR" dirty="0" smtClean="0">
                        <a:solidFill>
                          <a:srgbClr val="D7E4BD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3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~  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~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2 - 5 x 10</a:t>
                      </a:r>
                      <a:r>
                        <a:rPr lang="fr-FR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4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66800" y="1676400"/>
            <a:ext cx="8077200" cy="1169551"/>
          </a:xfrm>
          <a:prstGeom prst="rect">
            <a:avLst/>
          </a:prstGeom>
          <a:noFill/>
          <a:effectLst>
            <a:outerShdw blurRad="50800" dist="25400" dir="108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Increase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in the total mass of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submm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constraints</a:t>
            </a:r>
            <a:endParaRPr lang="fr-FR" sz="2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fr-FR" sz="1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Comparison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the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- to -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Gas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mass ratio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expected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by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chemical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evolution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models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1000" y="2660571"/>
            <a:ext cx="8077200" cy="3631763"/>
          </a:xfrm>
          <a:prstGeom prst="rect">
            <a:avLst/>
          </a:prstGeom>
          <a:noFill/>
          <a:effectLst>
            <a:outerShdw blurRad="50800" dist="25400" dir="108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Consistent for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two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galaxies 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Discrepancy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for Haro 11</a:t>
            </a:r>
          </a:p>
          <a:p>
            <a:pPr>
              <a:buFontTx/>
              <a:buChar char="-"/>
            </a:pP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fr-FR" sz="1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Amount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of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gas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mass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required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?</a:t>
            </a:r>
          </a:p>
          <a:p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	   10</a:t>
            </a:r>
            <a:r>
              <a:rPr lang="fr-FR" sz="2200" baseline="30000" dirty="0" smtClean="0">
                <a:solidFill>
                  <a:schemeClr val="bg2"/>
                </a:solidFill>
                <a:latin typeface="Arial"/>
                <a:cs typeface="Arial"/>
              </a:rPr>
              <a:t>10 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M</a:t>
            </a:r>
            <a:r>
              <a:rPr lang="fr-FR" sz="2200" baseline="-25000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fr-FR" sz="2200" dirty="0" smtClean="0">
                <a:solidFill>
                  <a:schemeClr val="bg2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ea typeface="Wingdings"/>
                <a:cs typeface="Arial"/>
              </a:rPr>
              <a:t>again</a:t>
            </a:r>
            <a:r>
              <a:rPr lang="fr-FR" sz="2200" dirty="0" smtClean="0">
                <a:solidFill>
                  <a:schemeClr val="bg2"/>
                </a:solidFill>
                <a:latin typeface="Arial"/>
                <a:ea typeface="Wingdings"/>
                <a:cs typeface="Arial"/>
              </a:rPr>
              <a:t> !</a:t>
            </a: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7" name="Image 6" descr="Schmidt_Kennicut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41802" y="1752600"/>
            <a:ext cx="4373598" cy="4726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/>
          <p:cNvSpPr txBox="1"/>
          <p:nvPr/>
        </p:nvSpPr>
        <p:spPr>
          <a:xfrm>
            <a:off x="533400" y="1219200"/>
            <a:ext cx="381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Star formation Rate</a:t>
            </a:r>
          </a:p>
        </p:txBody>
      </p:sp>
      <p:sp>
        <p:nvSpPr>
          <p:cNvPr id="9" name="Double flèche verticale 8"/>
          <p:cNvSpPr/>
          <p:nvPr/>
        </p:nvSpPr>
        <p:spPr>
          <a:xfrm>
            <a:off x="2133600" y="5105400"/>
            <a:ext cx="152400" cy="533400"/>
          </a:xfrm>
          <a:prstGeom prst="up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28600" y="1976899"/>
            <a:ext cx="4313202" cy="5110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28518" y="2402198"/>
            <a:ext cx="1489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Kennicutt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1998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3400" y="990600"/>
            <a:ext cx="541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Dust-to-gas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mass ratios = f(Z)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798" y="1509059"/>
            <a:ext cx="867335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Datasets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from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: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Lisenfeld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&amp; Ferrara, 1998, James et al. 2002,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Hirashita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et al. 2008, </a:t>
            </a:r>
          </a:p>
          <a:p>
            <a:pPr algn="just"/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			 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Engelbracht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et al., 2008,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Galliano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et al. 2008, Draine et al., 2007.</a:t>
            </a:r>
          </a:p>
          <a:p>
            <a:pPr algn="just"/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Models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from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:  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Edmunds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, 2001, </a:t>
            </a:r>
            <a:r>
              <a:rPr lang="fr-FR" sz="1700" i="1" dirty="0" err="1" smtClean="0">
                <a:solidFill>
                  <a:schemeClr val="bg2"/>
                </a:solidFill>
                <a:latin typeface="Arial"/>
                <a:cs typeface="Arial"/>
              </a:rPr>
              <a:t>Galliano</a:t>
            </a:r>
            <a:r>
              <a:rPr lang="fr-FR" sz="1700" i="1" dirty="0" smtClean="0">
                <a:solidFill>
                  <a:schemeClr val="bg2"/>
                </a:solidFill>
                <a:latin typeface="Arial"/>
                <a:cs typeface="Arial"/>
              </a:rPr>
              <a:t> et al. 2008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38400" y="143933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Evolution of the D/G mass ratio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Image 11" descr="Ratio-Z_all.pdf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28800" y="2385600"/>
            <a:ext cx="6292422" cy="4049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6096000" y="6381044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Galametz et al. 2009B in </a:t>
            </a:r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prep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3400" y="990600"/>
            <a:ext cx="541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Dust-to-gas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mass ratios = f(Z)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38400" y="143933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Evolution of the D/G mass ratio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Image 7" descr="Ratio-Z_submm_remodelled.pdf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>
                <a:lum bright="9000" contrast="-37000"/>
              </a:blip>
              <a:stretch>
                <a:fillRect/>
              </a:stretch>
            </p:blipFill>
          </mc:Choice>
          <mc:Fallback>
            <p:blipFill>
              <a:blip r:embed="rId3">
                <a:lum bright="9000" contrast="-37000"/>
              </a:blip>
              <a:stretch>
                <a:fillRect/>
              </a:stretch>
            </p:blipFill>
          </mc:Fallback>
        </mc:AlternateContent>
        <p:spPr>
          <a:xfrm>
            <a:off x="1219200" y="2385600"/>
            <a:ext cx="6292800" cy="405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438400" y="1483043"/>
            <a:ext cx="5562600" cy="7694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- Use the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same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modelling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process</a:t>
            </a: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algn="just"/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Run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and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without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submm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constraints</a:t>
            </a:r>
            <a:endParaRPr lang="fr-FR" sz="2200" dirty="0" smtClean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96000" y="6381044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Galametz et al. 2009B in </a:t>
            </a:r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prep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3400" y="990600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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Effects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of the submm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constraints</a:t>
            </a:r>
            <a:endParaRPr lang="fr-FR" sz="26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38400" y="143933"/>
            <a:ext cx="556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Evolution of the D/G mass ratio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Image 17" descr="Effects_of_submm_Mdu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97753" y="2514970"/>
            <a:ext cx="3606035" cy="3988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9" name="Image 18" descr="Effects_of_submm_Z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79683" y="2514600"/>
            <a:ext cx="3602318" cy="39848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447800" y="1483043"/>
            <a:ext cx="7696200" cy="76944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- Submm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constraints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affect the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M</a:t>
            </a:r>
            <a:r>
              <a:rPr lang="fr-FR" sz="22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dust</a:t>
            </a:r>
            <a:r>
              <a:rPr lang="fr-FR" sz="2200" baseline="-25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for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high-Z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galaxies</a:t>
            </a:r>
          </a:p>
          <a:p>
            <a:pPr algn="just"/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When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M</a:t>
            </a:r>
            <a:r>
              <a:rPr lang="fr-FR" sz="22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dust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fr-FR" sz="2200" baseline="-25000" dirty="0" smtClean="0">
                <a:solidFill>
                  <a:schemeClr val="bg2"/>
                </a:solidFill>
                <a:latin typeface="Arial"/>
                <a:cs typeface="Arial"/>
              </a:rPr>
              <a:t> / </a:t>
            </a:r>
            <a:r>
              <a:rPr lang="fr-FR" sz="2200" baseline="-25000" dirty="0" err="1" smtClean="0">
                <a:solidFill>
                  <a:schemeClr val="bg2"/>
                </a:solidFill>
                <a:latin typeface="Arial"/>
                <a:cs typeface="Arial"/>
              </a:rPr>
              <a:t>without</a:t>
            </a:r>
            <a:r>
              <a:rPr lang="fr-FR" sz="2200" baseline="-25000" dirty="0" smtClean="0">
                <a:solidFill>
                  <a:schemeClr val="bg2"/>
                </a:solidFill>
                <a:latin typeface="Arial"/>
                <a:cs typeface="Arial"/>
              </a:rPr>
              <a:t> submm 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&gt;0 :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usually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chemeClr val="bg2"/>
                </a:solidFill>
                <a:latin typeface="Arial"/>
                <a:cs typeface="Arial"/>
              </a:rPr>
              <a:t>dwarf</a:t>
            </a:r>
            <a:r>
              <a:rPr lang="fr-FR" sz="2200" dirty="0" smtClean="0">
                <a:solidFill>
                  <a:schemeClr val="bg2"/>
                </a:solidFill>
                <a:latin typeface="Arial"/>
                <a:cs typeface="Arial"/>
              </a:rPr>
              <a:t> galaxies.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96000" y="6446411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Galametz et al. 2009B in </a:t>
            </a:r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prep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38600" y="143933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Summary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" y="1226433"/>
            <a:ext cx="8077200" cy="5555367"/>
          </a:xfrm>
          <a:prstGeom prst="rect">
            <a:avLst/>
          </a:prstGeom>
          <a:noFill/>
          <a:effectLst>
            <a:outerShdw blurRad="50800" dist="38100" dir="642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present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the first LABOCA images of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faint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galaxies</a:t>
            </a:r>
            <a:endParaRPr lang="fr-FR" sz="2000" dirty="0" smtClean="0">
              <a:solidFill>
                <a:srgbClr val="C3D69B"/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</a:pPr>
            <a:endParaRPr lang="fr-FR" sz="1500" dirty="0" smtClean="0">
              <a:solidFill>
                <a:srgbClr val="C3D69B"/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For 2 galaxies,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choose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to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include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an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independant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cold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component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with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T=10K.</a:t>
            </a:r>
          </a:p>
          <a:p>
            <a:pPr algn="just">
              <a:buFontTx/>
              <a:buChar char="-"/>
            </a:pPr>
            <a:endParaRPr lang="fr-FR" sz="1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In all cases,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observe an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increase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of the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mass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while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using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the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submm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870 μm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constraint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algn="just">
              <a:buFontTx/>
              <a:buChar char="-"/>
            </a:pPr>
            <a:endParaRPr lang="fr-FR" sz="1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While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using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a cold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component,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note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that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using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an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emissivity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β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=2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leads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to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unrealistic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D/G mass ratios.</a:t>
            </a:r>
          </a:p>
          <a:p>
            <a:pPr algn="just">
              <a:buFontTx/>
              <a:buChar char="-"/>
            </a:pPr>
            <a:endParaRPr lang="fr-FR" sz="1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For Haro 11, the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observed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gas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mass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leads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to a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higher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D/G mass ratio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that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expected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by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current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chemical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evolution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models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. It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also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does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not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fall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 on the SK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</a:rPr>
              <a:t>law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algn="just"/>
            <a:endParaRPr lang="fr-FR" sz="1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-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enlarge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sample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and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study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effects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of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using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submm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constraint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in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mass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estimate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of a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galaxy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. This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effect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could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be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linked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with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the metallicity of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galaxy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. </a:t>
            </a:r>
          </a:p>
          <a:p>
            <a:pPr algn="just">
              <a:buFontTx/>
              <a:buChar char="-"/>
            </a:pPr>
            <a:endParaRPr lang="fr-FR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3600" y="18682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Thank</a:t>
            </a:r>
            <a:r>
              <a:rPr lang="fr-FR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lang="fr-FR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for </a:t>
            </a:r>
            <a:r>
              <a:rPr lang="fr-FR" sz="36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lang="fr-FR" sz="3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attention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57400" y="3637280"/>
            <a:ext cx="6705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chemeClr val="accent6"/>
                </a:solidFill>
              </a:rPr>
              <a:t>Bendo</a:t>
            </a:r>
            <a:r>
              <a:rPr lang="fr-FR" sz="1400" i="1" dirty="0" smtClean="0">
                <a:solidFill>
                  <a:schemeClr val="accent6"/>
                </a:solidFill>
              </a:rPr>
              <a:t>, G. et al. 2006, </a:t>
            </a:r>
            <a:r>
              <a:rPr lang="fr-FR" sz="1400" i="1" dirty="0" err="1" smtClean="0">
                <a:solidFill>
                  <a:schemeClr val="accent6"/>
                </a:solidFill>
              </a:rPr>
              <a:t>ApJ</a:t>
            </a:r>
            <a:r>
              <a:rPr lang="fr-FR" sz="1400" i="1" dirty="0" smtClean="0">
                <a:solidFill>
                  <a:schemeClr val="accent6"/>
                </a:solidFill>
              </a:rPr>
              <a:t>, 652, 283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Dale, D. A., </a:t>
            </a:r>
            <a:r>
              <a:rPr lang="fr-FR" sz="1400" i="1" dirty="0" err="1" smtClean="0">
                <a:solidFill>
                  <a:srgbClr val="F79646"/>
                </a:solidFill>
              </a:rPr>
              <a:t>Helou</a:t>
            </a:r>
            <a:r>
              <a:rPr lang="fr-FR" sz="1400" i="1" dirty="0" smtClean="0">
                <a:solidFill>
                  <a:srgbClr val="F79646"/>
                </a:solidFill>
              </a:rPr>
              <a:t>, G. et al. 2001,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549, 215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Draine, B. T. et al. 2007,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663, 866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Draine, B. T. &amp; Li, A. 2007,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657, 810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Edmunds</a:t>
            </a:r>
            <a:r>
              <a:rPr lang="fr-FR" sz="1400" i="1" dirty="0" smtClean="0">
                <a:solidFill>
                  <a:srgbClr val="F79646"/>
                </a:solidFill>
              </a:rPr>
              <a:t>, M. G. 2001, MNRAS, 328, 223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Engelbracht</a:t>
            </a:r>
            <a:r>
              <a:rPr lang="fr-FR" sz="1400" i="1" dirty="0" smtClean="0">
                <a:solidFill>
                  <a:srgbClr val="F79646"/>
                </a:solidFill>
              </a:rPr>
              <a:t>, C. W. et al. 2008,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678, 804</a:t>
            </a:r>
          </a:p>
          <a:p>
            <a:pPr>
              <a:buFont typeface="Arial"/>
              <a:buChar char="•"/>
            </a:pPr>
            <a:r>
              <a:rPr lang="fr-FR" sz="1400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Galliano</a:t>
            </a:r>
            <a:r>
              <a:rPr lang="fr-FR" sz="1400" i="1" dirty="0" smtClean="0">
                <a:solidFill>
                  <a:srgbClr val="F79646"/>
                </a:solidFill>
              </a:rPr>
              <a:t>, F. et al. 2005, A&amp;A, 434, 867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Galliano</a:t>
            </a:r>
            <a:r>
              <a:rPr lang="fr-FR" sz="1400" i="1" dirty="0" smtClean="0">
                <a:solidFill>
                  <a:srgbClr val="F79646"/>
                </a:solidFill>
              </a:rPr>
              <a:t>, F., </a:t>
            </a:r>
            <a:r>
              <a:rPr lang="fr-FR" sz="1400" i="1" dirty="0" err="1" smtClean="0">
                <a:solidFill>
                  <a:srgbClr val="F79646"/>
                </a:solidFill>
              </a:rPr>
              <a:t>Dwek</a:t>
            </a:r>
            <a:r>
              <a:rPr lang="fr-FR" sz="1400" i="1" dirty="0" smtClean="0">
                <a:solidFill>
                  <a:srgbClr val="F79646"/>
                </a:solidFill>
              </a:rPr>
              <a:t>, E., &amp; </a:t>
            </a:r>
            <a:r>
              <a:rPr lang="fr-FR" sz="1400" i="1" dirty="0" err="1" smtClean="0">
                <a:solidFill>
                  <a:srgbClr val="F79646"/>
                </a:solidFill>
              </a:rPr>
              <a:t>Chanial</a:t>
            </a:r>
            <a:r>
              <a:rPr lang="fr-FR" sz="1400" i="1" dirty="0" smtClean="0">
                <a:solidFill>
                  <a:srgbClr val="F79646"/>
                </a:solidFill>
              </a:rPr>
              <a:t>, P. 2008,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672, 214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Hirashita</a:t>
            </a:r>
            <a:r>
              <a:rPr lang="fr-FR" sz="1400" i="1" dirty="0" smtClean="0">
                <a:solidFill>
                  <a:srgbClr val="F79646"/>
                </a:solidFill>
              </a:rPr>
              <a:t>, H., </a:t>
            </a:r>
            <a:r>
              <a:rPr lang="fr-FR" sz="1400" i="1" dirty="0" err="1" smtClean="0">
                <a:solidFill>
                  <a:srgbClr val="F79646"/>
                </a:solidFill>
              </a:rPr>
              <a:t>Kaneda</a:t>
            </a:r>
            <a:r>
              <a:rPr lang="fr-FR" sz="1400" i="1" dirty="0" smtClean="0">
                <a:solidFill>
                  <a:srgbClr val="F79646"/>
                </a:solidFill>
              </a:rPr>
              <a:t>, H., </a:t>
            </a:r>
            <a:r>
              <a:rPr lang="fr-FR" sz="1400" i="1" dirty="0" err="1" smtClean="0">
                <a:solidFill>
                  <a:srgbClr val="F79646"/>
                </a:solidFill>
              </a:rPr>
              <a:t>Onaka</a:t>
            </a:r>
            <a:r>
              <a:rPr lang="fr-FR" sz="1400" i="1" dirty="0" smtClean="0">
                <a:solidFill>
                  <a:srgbClr val="F79646"/>
                </a:solidFill>
              </a:rPr>
              <a:t>, T., &amp; Suzuki, T. 2008, </a:t>
            </a:r>
            <a:r>
              <a:rPr lang="fr-FR" sz="1400" i="1" dirty="0" err="1" smtClean="0">
                <a:solidFill>
                  <a:srgbClr val="F79646"/>
                </a:solidFill>
              </a:rPr>
              <a:t>ArXiv</a:t>
            </a: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e-prints</a:t>
            </a:r>
            <a:endParaRPr lang="fr-FR" sz="1400" i="1" dirty="0" smtClean="0">
              <a:solidFill>
                <a:srgbClr val="F79646"/>
              </a:solidFill>
            </a:endParaRP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James, A., </a:t>
            </a:r>
            <a:r>
              <a:rPr lang="fr-FR" sz="1400" i="1" dirty="0" err="1" smtClean="0">
                <a:solidFill>
                  <a:srgbClr val="F79646"/>
                </a:solidFill>
              </a:rPr>
              <a:t>Dunne</a:t>
            </a:r>
            <a:r>
              <a:rPr lang="fr-FR" sz="1400" i="1" dirty="0" smtClean="0">
                <a:solidFill>
                  <a:srgbClr val="F79646"/>
                </a:solidFill>
              </a:rPr>
              <a:t>, L., </a:t>
            </a:r>
            <a:r>
              <a:rPr lang="fr-FR" sz="1400" i="1" dirty="0" err="1" smtClean="0">
                <a:solidFill>
                  <a:srgbClr val="F79646"/>
                </a:solidFill>
              </a:rPr>
              <a:t>Eales</a:t>
            </a:r>
            <a:r>
              <a:rPr lang="fr-FR" sz="1400" i="1" dirty="0" smtClean="0">
                <a:solidFill>
                  <a:srgbClr val="F79646"/>
                </a:solidFill>
              </a:rPr>
              <a:t>, S., &amp; </a:t>
            </a:r>
            <a:r>
              <a:rPr lang="fr-FR" sz="1400" i="1" dirty="0" err="1" smtClean="0">
                <a:solidFill>
                  <a:srgbClr val="F79646"/>
                </a:solidFill>
              </a:rPr>
              <a:t>Edmunds</a:t>
            </a:r>
            <a:r>
              <a:rPr lang="fr-FR" sz="1400" i="1" dirty="0" smtClean="0">
                <a:solidFill>
                  <a:srgbClr val="F79646"/>
                </a:solidFill>
              </a:rPr>
              <a:t>, M. G. 2002, MNRAS, 335, 753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Lisenfeld</a:t>
            </a:r>
            <a:r>
              <a:rPr lang="fr-FR" sz="1400" i="1" dirty="0" smtClean="0">
                <a:solidFill>
                  <a:srgbClr val="F79646"/>
                </a:solidFill>
              </a:rPr>
              <a:t>, U. &amp; Ferrara, A. 1998, </a:t>
            </a:r>
            <a:r>
              <a:rPr lang="fr-FR" sz="1400" i="1" dirty="0" err="1" smtClean="0">
                <a:solidFill>
                  <a:srgbClr val="F79646"/>
                </a:solidFill>
              </a:rPr>
              <a:t>ApJ</a:t>
            </a:r>
            <a:r>
              <a:rPr lang="fr-FR" sz="1400" i="1" dirty="0" smtClean="0">
                <a:solidFill>
                  <a:srgbClr val="F79646"/>
                </a:solidFill>
              </a:rPr>
              <a:t>, 496, 145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Mathis, J. S., </a:t>
            </a:r>
            <a:r>
              <a:rPr lang="fr-FR" sz="1400" i="1" dirty="0" err="1" smtClean="0">
                <a:solidFill>
                  <a:srgbClr val="F79646"/>
                </a:solidFill>
              </a:rPr>
              <a:t>Mezger</a:t>
            </a:r>
            <a:r>
              <a:rPr lang="fr-FR" sz="1400" i="1" dirty="0" smtClean="0">
                <a:solidFill>
                  <a:srgbClr val="F79646"/>
                </a:solidFill>
              </a:rPr>
              <a:t>, P. G., &amp; </a:t>
            </a:r>
            <a:r>
              <a:rPr lang="fr-FR" sz="1400" i="1" dirty="0" err="1" smtClean="0">
                <a:solidFill>
                  <a:srgbClr val="F79646"/>
                </a:solidFill>
              </a:rPr>
              <a:t>Panagia</a:t>
            </a:r>
            <a:r>
              <a:rPr lang="fr-FR" sz="1400" i="1" dirty="0" smtClean="0">
                <a:solidFill>
                  <a:srgbClr val="F79646"/>
                </a:solidFill>
              </a:rPr>
              <a:t>, N. 1983, A&amp;A, 128, 212</a:t>
            </a:r>
          </a:p>
          <a:p>
            <a:pPr>
              <a:buFont typeface="Arial"/>
              <a:buChar char="•"/>
            </a:pPr>
            <a:r>
              <a:rPr lang="fr-FR" sz="1400" i="1" dirty="0" smtClean="0">
                <a:solidFill>
                  <a:srgbClr val="F79646"/>
                </a:solidFill>
              </a:rPr>
              <a:t> </a:t>
            </a:r>
            <a:r>
              <a:rPr lang="fr-FR" sz="1400" i="1" dirty="0" err="1" smtClean="0">
                <a:solidFill>
                  <a:srgbClr val="F79646"/>
                </a:solidFill>
              </a:rPr>
              <a:t>Zubko</a:t>
            </a:r>
            <a:r>
              <a:rPr lang="fr-FR" sz="1400" i="1" dirty="0" smtClean="0">
                <a:solidFill>
                  <a:srgbClr val="F79646"/>
                </a:solidFill>
              </a:rPr>
              <a:t>, V., </a:t>
            </a:r>
            <a:r>
              <a:rPr lang="fr-FR" sz="1400" i="1" dirty="0" err="1" smtClean="0">
                <a:solidFill>
                  <a:srgbClr val="F79646"/>
                </a:solidFill>
              </a:rPr>
              <a:t>Dwek</a:t>
            </a:r>
            <a:r>
              <a:rPr lang="fr-FR" sz="1400" i="1" dirty="0" smtClean="0">
                <a:solidFill>
                  <a:srgbClr val="F79646"/>
                </a:solidFill>
              </a:rPr>
              <a:t>, E., &amp; Arendt, R. G. 2004, </a:t>
            </a:r>
            <a:r>
              <a:rPr lang="fr-FR" sz="1400" i="1" dirty="0" err="1" smtClean="0">
                <a:solidFill>
                  <a:srgbClr val="F79646"/>
                </a:solidFill>
              </a:rPr>
              <a:t>ApJS</a:t>
            </a:r>
            <a:r>
              <a:rPr lang="fr-FR" sz="1400" i="1" dirty="0" smtClean="0">
                <a:solidFill>
                  <a:srgbClr val="F79646"/>
                </a:solidFill>
              </a:rPr>
              <a:t>, 152, 211</a:t>
            </a:r>
            <a:endParaRPr lang="fr-FR" sz="1400" i="1" dirty="0">
              <a:solidFill>
                <a:srgbClr val="F7964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96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solidFill>
                  <a:srgbClr val="F79646"/>
                </a:solidFill>
              </a:rPr>
              <a:t>References</a:t>
            </a:r>
            <a:r>
              <a:rPr lang="fr-FR" i="1" dirty="0" smtClean="0">
                <a:solidFill>
                  <a:srgbClr val="F79646"/>
                </a:solidFill>
              </a:rPr>
              <a:t>:</a:t>
            </a:r>
            <a:endParaRPr lang="fr-FR" i="1" dirty="0">
              <a:solidFill>
                <a:srgbClr val="F79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62400" y="152400"/>
            <a:ext cx="182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Contents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9200" y="1447800"/>
            <a:ext cx="7239000" cy="4324261"/>
          </a:xfrm>
          <a:prstGeom prst="rect">
            <a:avLst/>
          </a:prstGeom>
          <a:noFill/>
          <a:effectLst>
            <a:outerShdw blurRad="50800" dist="38100" dir="642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1-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do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know of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dust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properties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dwarfs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?</a:t>
            </a:r>
            <a:endParaRPr lang="fr-FR" sz="2500" dirty="0" smtClean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2- The LABOCA images</a:t>
            </a:r>
          </a:p>
          <a:p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3- SED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modelling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q"/>
            </a:pPr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4- Evolution of the D/G mass ratio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submm    </a:t>
            </a: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constraints</a:t>
            </a:r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fr-FR" sz="2500" dirty="0" smtClean="0">
                <a:solidFill>
                  <a:schemeClr val="bg1"/>
                </a:solidFill>
                <a:latin typeface="Arial"/>
                <a:cs typeface="Arial"/>
              </a:rPr>
              <a:t>5- </a:t>
            </a:r>
            <a:r>
              <a:rPr lang="fr-FR" sz="2500" dirty="0" err="1" smtClean="0">
                <a:solidFill>
                  <a:schemeClr val="bg1"/>
                </a:solidFill>
                <a:latin typeface="Arial"/>
                <a:cs typeface="Arial"/>
              </a:rPr>
              <a:t>Summary</a:t>
            </a:r>
            <a:endParaRPr lang="fr-FR" sz="25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7400" y="143933"/>
            <a:ext cx="63984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Dust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dwarf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galaxies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54953"/>
            <a:ext cx="3670300" cy="234349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640079" y="118533"/>
            <a:ext cx="5971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9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52796"/>
            <a:ext cx="2776604" cy="277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7086600" y="3502223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Galliano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et al. 2008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92300" y="1536700"/>
            <a:ext cx="7226300" cy="2092881"/>
          </a:xfrm>
          <a:prstGeom prst="rect">
            <a:avLst/>
          </a:prstGeom>
          <a:noFill/>
          <a:effectLst>
            <a:outerShdw blurRad="50800" dist="38100" dir="1764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  <a:sym typeface="Wingdings"/>
              </a:rPr>
              <a:t>Building blocks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of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larger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galaxies</a:t>
            </a:r>
          </a:p>
          <a:p>
            <a:pPr>
              <a:buFontTx/>
              <a:buChar char="-"/>
            </a:pPr>
            <a:endParaRPr lang="fr-FR" sz="500" dirty="0" smtClean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Could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present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analogies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with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galaxies of the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Early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Universe</a:t>
            </a:r>
            <a:endParaRPr lang="fr-FR" sz="2000" dirty="0" smtClean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>
              <a:buFontTx/>
              <a:buChar char="-"/>
            </a:pPr>
            <a:endParaRPr lang="fr-FR" sz="500" dirty="0" smtClean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Their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SED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is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different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from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dustier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galaxies</a:t>
            </a:r>
          </a:p>
          <a:p>
            <a:pPr lvl="2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Less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PAH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features</a:t>
            </a:r>
            <a:endParaRPr lang="fr-FR" sz="2000" dirty="0" smtClean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 lvl="2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Usually</a:t>
            </a: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peaks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at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shorter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wavelengths</a:t>
            </a:r>
            <a:endParaRPr lang="fr-FR" sz="2000" dirty="0" smtClean="0">
              <a:solidFill>
                <a:srgbClr val="C3D69B"/>
              </a:solidFill>
              <a:latin typeface="Arial"/>
              <a:cs typeface="Arial"/>
              <a:sym typeface="Wingdings"/>
            </a:endParaRPr>
          </a:p>
          <a:p>
            <a:pPr lvl="2">
              <a:buFontTx/>
              <a:buChar char="-"/>
            </a:pPr>
            <a:r>
              <a:rPr lang="fr-FR" sz="2000" dirty="0" smtClean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Lower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Dust-to-gas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  <a:sym typeface="Wingdings"/>
              </a:rPr>
              <a:t> mass ratio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5418" y="990600"/>
            <a:ext cx="2819400" cy="492443"/>
          </a:xfrm>
          <a:prstGeom prst="rect">
            <a:avLst/>
          </a:prstGeom>
          <a:noFill/>
          <a:effectLst>
            <a:outerShdw blurRad="50800" dist="38100" dir="1764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Dwarf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687491" y="1524000"/>
            <a:ext cx="8458200" cy="2092881"/>
          </a:xfrm>
          <a:prstGeom prst="rect">
            <a:avLst/>
          </a:prstGeom>
          <a:noFill/>
          <a:effectLst>
            <a:outerShdw blurRad="50800" dist="38100" dir="17640000">
              <a:srgbClr val="000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Font typeface="Wingdings" charset="2"/>
              <a:buChar char="²"/>
            </a:pP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SED : Probe the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dust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grain distribution and    </a:t>
            </a:r>
          </a:p>
          <a:p>
            <a:pPr algn="just"/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             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temperature</a:t>
            </a:r>
            <a:endParaRPr lang="fr-FR" sz="2600" dirty="0" smtClean="0">
              <a:solidFill>
                <a:schemeClr val="bg2"/>
              </a:solidFill>
              <a:latin typeface="Arial"/>
              <a:cs typeface="Arial"/>
              <a:sym typeface="Wingdings"/>
            </a:endParaRPr>
          </a:p>
          <a:p>
            <a:pPr algn="just">
              <a:buFont typeface="Wingdings" charset="2"/>
              <a:buChar char="²"/>
            </a:pPr>
            <a:endParaRPr lang="fr-FR" sz="2600" dirty="0" smtClean="0">
              <a:solidFill>
                <a:schemeClr val="bg2"/>
              </a:solidFill>
              <a:latin typeface="Arial"/>
              <a:cs typeface="Arial"/>
              <a:sym typeface="Wingdings"/>
            </a:endParaRPr>
          </a:p>
          <a:p>
            <a:pPr algn="just">
              <a:buFont typeface="Wingdings" charset="2"/>
              <a:buChar char="²"/>
            </a:pP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Excess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in submm: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presence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of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very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cold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dust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?</a:t>
            </a:r>
          </a:p>
          <a:p>
            <a:pPr algn="just"/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					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huge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mass of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dust</a:t>
            </a:r>
            <a:r>
              <a:rPr lang="fr-FR" sz="2600" dirty="0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fr-FR" sz="2600" dirty="0" err="1" smtClean="0">
                <a:solidFill>
                  <a:schemeClr val="bg2"/>
                </a:solidFill>
                <a:latin typeface="Arial"/>
                <a:cs typeface="Arial"/>
                <a:sym typeface="Wingdings"/>
              </a:rPr>
              <a:t>missing</a:t>
            </a:r>
            <a:endParaRPr lang="fr-FR" sz="2600" dirty="0" smtClean="0">
              <a:solidFill>
                <a:schemeClr val="bg2"/>
              </a:solidFill>
              <a:latin typeface="Arial"/>
              <a:cs typeface="Arial"/>
              <a:sym typeface="Wingdings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682414" y="3885348"/>
            <a:ext cx="3797577" cy="2380300"/>
            <a:chOff x="152401" y="4210110"/>
            <a:chExt cx="4358649" cy="2443035"/>
          </a:xfrm>
        </p:grpSpPr>
        <p:pic>
          <p:nvPicPr>
            <p:cNvPr id="19" name="Image 18" descr="bouh.tiff"/>
            <p:cNvPicPr>
              <a:picLocks noChangeAspect="1"/>
            </p:cNvPicPr>
            <p:nvPr/>
          </p:nvPicPr>
          <p:blipFill>
            <a:blip r:embed="rId2"/>
            <a:srcRect b="2187"/>
            <a:stretch>
              <a:fillRect/>
            </a:stretch>
          </p:blipFill>
          <p:spPr>
            <a:xfrm>
              <a:off x="152401" y="4210110"/>
              <a:ext cx="4358649" cy="244303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2133600" y="6327333"/>
              <a:ext cx="1524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Wavelength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35408" y="441960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3" name="Image 22" descr="bouh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85" y="3857823"/>
            <a:ext cx="3708646" cy="240274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4" name="Ellipse 23"/>
          <p:cNvSpPr/>
          <p:nvPr/>
        </p:nvSpPr>
        <p:spPr>
          <a:xfrm rot="19395116">
            <a:off x="3982287" y="4933110"/>
            <a:ext cx="519255" cy="753957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19395116">
            <a:off x="7960105" y="4812532"/>
            <a:ext cx="519256" cy="1120624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921000" y="6245423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Bendo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et al. 2006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10400" y="6232723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Galliano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et al. 2005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57400" y="143933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Dust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properties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dwarf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galaxies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3400" y="1219200"/>
            <a:ext cx="642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observed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by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Spitzer</a:t>
            </a:r>
            <a:endParaRPr lang="fr-FR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6580" y="192399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Haro11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0380" y="353689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Mrk 1089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6580" y="508629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UM 311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03620" y="162468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NGC 1705</a:t>
            </a:r>
            <a:endParaRPr lang="fr-FR" sz="2000" dirty="0">
              <a:solidFill>
                <a:schemeClr val="accent6"/>
              </a:solidFill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4724842" y="2107287"/>
            <a:ext cx="4121978" cy="4419600"/>
            <a:chOff x="4724842" y="2286000"/>
            <a:chExt cx="4121978" cy="4419600"/>
          </a:xfrm>
        </p:grpSpPr>
        <p:pic>
          <p:nvPicPr>
            <p:cNvPr id="5" name="Image 4" descr="ngc1705_allspitze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>
                  <a:lum bright="-2000"/>
                </a:blip>
                <a:stretch>
                  <a:fillRect/>
                </a:stretch>
              </p:blipFill>
            </mc:Choice>
            <mc:Fallback>
              <p:blipFill>
                <a:blip r:embed="rId3">
                  <a:lum bright="-2000"/>
                </a:blip>
                <a:stretch>
                  <a:fillRect/>
                </a:stretch>
              </p:blipFill>
            </mc:Fallback>
          </mc:AlternateContent>
          <p:spPr>
            <a:xfrm>
              <a:off x="4724842" y="2286000"/>
              <a:ext cx="4012758" cy="441960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6484620" y="31085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Hα</a:t>
              </a:r>
              <a:endParaRPr lang="fr-FR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013700" y="3095823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3.6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172200" y="4146946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4.5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026400" y="4149923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5.8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319520" y="5213746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8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089900" y="5216723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24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197600" y="6258123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70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975600" y="6258123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160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1741780" y="2001002"/>
            <a:ext cx="2251100" cy="1409699"/>
            <a:chOff x="1622400" y="2229600"/>
            <a:chExt cx="2251100" cy="1409699"/>
          </a:xfrm>
        </p:grpSpPr>
        <p:pic>
          <p:nvPicPr>
            <p:cNvPr id="6" name="Image 5" descr="Haro11_IRAC.jpg"/>
            <p:cNvPicPr preferRelativeResize="0">
              <a:picLocks/>
            </p:cNvPicPr>
            <p:nvPr/>
          </p:nvPicPr>
          <p:blipFill>
            <a:blip r:embed="rId4">
              <a:lum bright="-14000" contrast="6000"/>
            </a:blip>
            <a:stretch>
              <a:fillRect/>
            </a:stretch>
          </p:blipFill>
          <p:spPr>
            <a:xfrm>
              <a:off x="1622400" y="2229600"/>
              <a:ext cx="2159000" cy="14096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3116580" y="3200400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3.6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1741780" y="3568182"/>
            <a:ext cx="2373020" cy="1409699"/>
            <a:chOff x="1622400" y="3796780"/>
            <a:chExt cx="2373020" cy="1409699"/>
          </a:xfrm>
        </p:grpSpPr>
        <p:pic>
          <p:nvPicPr>
            <p:cNvPr id="8" name="Image 7" descr="Mrk1089_IRAC.jpg"/>
            <p:cNvPicPr preferRelativeResize="0">
              <a:picLocks/>
            </p:cNvPicPr>
            <p:nvPr/>
          </p:nvPicPr>
          <p:blipFill>
            <a:blip r:embed="rId5">
              <a:lum bright="-14000" contrast="6000"/>
            </a:blip>
            <a:stretch>
              <a:fillRect/>
            </a:stretch>
          </p:blipFill>
          <p:spPr>
            <a:xfrm>
              <a:off x="1622400" y="3796780"/>
              <a:ext cx="2159000" cy="14096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3238500" y="4762500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8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1732280" y="5143501"/>
            <a:ext cx="2362200" cy="1409699"/>
            <a:chOff x="1612900" y="5372099"/>
            <a:chExt cx="2362200" cy="1409699"/>
          </a:xfrm>
        </p:grpSpPr>
        <p:pic>
          <p:nvPicPr>
            <p:cNvPr id="9" name="Image 8" descr="UM311_IRAC_circle.jpg"/>
            <p:cNvPicPr preferRelativeResize="0">
              <a:picLocks/>
            </p:cNvPicPr>
            <p:nvPr/>
          </p:nvPicPr>
          <p:blipFill>
            <a:blip r:embed="rId6">
              <a:lum bright="-14000" contrast="6000"/>
            </a:blip>
            <a:stretch>
              <a:fillRect/>
            </a:stretch>
          </p:blipFill>
          <p:spPr>
            <a:xfrm>
              <a:off x="1612900" y="5372099"/>
              <a:ext cx="2159000" cy="14096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3218180" y="6337300"/>
              <a:ext cx="756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8 </a:t>
              </a:r>
              <a:r>
                <a:rPr lang="fr-FR" sz="1400" dirty="0" err="1" smtClean="0"/>
                <a:t>μm</a:t>
              </a:r>
              <a:endParaRPr lang="fr-FR" sz="1400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2895600" y="143933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LABOCA images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0079" y="118533"/>
            <a:ext cx="688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24443"/>
            <a:ext cx="2646747" cy="2276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895600" y="143933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LABOCA images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0079" y="118533"/>
            <a:ext cx="6889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Image 6" descr="RTEmagicC_apex-060807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1" y="1349368"/>
            <a:ext cx="259080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img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472" y="4117186"/>
            <a:ext cx="2276357" cy="2276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img26.png"/>
          <p:cNvPicPr preferRelativeResize="0">
            <a:picLocks/>
          </p:cNvPicPr>
          <p:nvPr/>
        </p:nvPicPr>
        <p:blipFill>
          <a:blip r:embed="rId5"/>
          <a:srcRect t="50591"/>
          <a:stretch>
            <a:fillRect/>
          </a:stretch>
        </p:blipFill>
        <p:spPr>
          <a:xfrm>
            <a:off x="6174416" y="4132414"/>
            <a:ext cx="2617614" cy="2248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533400" y="12192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LABOCA</a:t>
            </a:r>
            <a:endParaRPr lang="fr-FR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1828800"/>
            <a:ext cx="5843345" cy="212365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APEX, Atacama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desert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, Chile</a:t>
            </a: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Observations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870 μm</a:t>
            </a: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~300 composite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bolometers</a:t>
            </a:r>
            <a:endParaRPr lang="fr-FR" sz="2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Beam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: 18.6’’</a:t>
            </a:r>
          </a:p>
          <a:p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- Field of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view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: 11.4 ’</a:t>
            </a:r>
          </a:p>
          <a:p>
            <a:pPr>
              <a:buFontTx/>
              <a:buChar char="-"/>
            </a:pP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Sample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200" dirty="0" err="1" smtClean="0">
                <a:solidFill>
                  <a:srgbClr val="FFFFFF"/>
                </a:solidFill>
                <a:latin typeface="Arial"/>
                <a:cs typeface="Arial"/>
              </a:rPr>
              <a:t>observed</a:t>
            </a:r>
            <a:r>
              <a:rPr lang="fr-FR" sz="2200" dirty="0" smtClean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lang="fr-FR" sz="2200" dirty="0" smtClean="0">
                <a:solidFill>
                  <a:srgbClr val="C3D69B"/>
                </a:solidFill>
                <a:latin typeface="Arial"/>
                <a:cs typeface="Arial"/>
              </a:rPr>
              <a:t>Raster </a:t>
            </a:r>
            <a:r>
              <a:rPr lang="fr-FR" sz="2200" dirty="0" err="1" smtClean="0">
                <a:solidFill>
                  <a:srgbClr val="C3D69B"/>
                </a:solidFill>
                <a:latin typeface="Arial"/>
                <a:cs typeface="Arial"/>
              </a:rPr>
              <a:t>spiral-mode</a:t>
            </a:r>
            <a:endParaRPr lang="fr-FR" sz="2200" dirty="0">
              <a:solidFill>
                <a:srgbClr val="C3D69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Mrk1089_LABOCA.jpg"/>
          <p:cNvPicPr preferRelativeResize="0">
            <a:picLocks/>
          </p:cNvPicPr>
          <p:nvPr/>
        </p:nvPicPr>
        <p:blipFill>
          <a:blip r:embed="rId2">
            <a:clrChange>
              <a:clrFrom>
                <a:srgbClr val="37342C"/>
              </a:clrFrom>
              <a:clrTo>
                <a:srgbClr val="37342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31" y="1336784"/>
            <a:ext cx="3346869" cy="2351455"/>
          </a:xfrm>
          <a:prstGeom prst="rect">
            <a:avLst/>
          </a:prstGeom>
        </p:spPr>
      </p:pic>
      <p:pic>
        <p:nvPicPr>
          <p:cNvPr id="8" name="Image 7" descr="Haro11_LABOCA.jpg"/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32312A"/>
              </a:clrFrom>
              <a:clrTo>
                <a:srgbClr val="32312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131" y="1336784"/>
            <a:ext cx="3346869" cy="2351455"/>
          </a:xfrm>
          <a:prstGeom prst="rect">
            <a:avLst/>
          </a:prstGeom>
        </p:spPr>
      </p:pic>
      <p:pic>
        <p:nvPicPr>
          <p:cNvPr id="10" name="Image 9" descr="NGC1705_LABOCA.jpg"/>
          <p:cNvPicPr preferRelativeResize="0">
            <a:picLocks/>
          </p:cNvPicPr>
          <p:nvPr/>
        </p:nvPicPr>
        <p:blipFill>
          <a:blip r:embed="rId4">
            <a:clrChange>
              <a:clrFrom>
                <a:srgbClr val="2F2F27"/>
              </a:clrFrom>
              <a:clrTo>
                <a:srgbClr val="2F2F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31" y="4089258"/>
            <a:ext cx="3346869" cy="2351455"/>
          </a:xfrm>
          <a:prstGeom prst="rect">
            <a:avLst/>
          </a:prstGeom>
        </p:spPr>
      </p:pic>
      <p:pic>
        <p:nvPicPr>
          <p:cNvPr id="11" name="Image 10" descr="UM311_LABOCA.jpg"/>
          <p:cNvPicPr preferRelativeResize="0">
            <a:picLocks/>
          </p:cNvPicPr>
          <p:nvPr/>
        </p:nvPicPr>
        <p:blipFill>
          <a:blip r:embed="rId5">
            <a:clrChange>
              <a:clrFrom>
                <a:srgbClr val="302F28"/>
              </a:clrFrom>
              <a:clrTo>
                <a:srgbClr val="302F2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462" y="4089258"/>
            <a:ext cx="3346869" cy="235145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895600" y="143933"/>
            <a:ext cx="434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LABOCA images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40079" y="118533"/>
            <a:ext cx="6334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81200" y="93667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Haro11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67400" y="93667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Mrk 1089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812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UM 311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867400" y="3714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</a:rPr>
              <a:t>NGC 1705</a:t>
            </a: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96000" y="6397823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Galametz et al. 2009 </a:t>
            </a:r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submitted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3400" y="1219200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Fiducial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model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2000" y="2012831"/>
            <a:ext cx="8382000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Based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on the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Galliano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et al. 2008 model </a:t>
            </a:r>
          </a:p>
          <a:p>
            <a:pPr>
              <a:buFontTx/>
              <a:buChar char="-"/>
            </a:pPr>
            <a:endParaRPr lang="fr-FR" sz="2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²"/>
            </a:pPr>
            <a:endParaRPr lang="fr-FR" sz="1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Sources of excitation: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ISRF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shape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of the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Galaxy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(Mathis et al., 1983)</a:t>
            </a:r>
          </a:p>
          <a:p>
            <a:pPr>
              <a:buFontTx/>
              <a:buChar char="-"/>
            </a:pPr>
            <a:endParaRPr lang="fr-FR" sz="2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Sources of IR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emission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: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,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PAHs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, stars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  <a:p>
            <a:endParaRPr lang="fr-FR" sz="2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	-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 and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PAHs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: Grain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properties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of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Zubko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et al., 2004</a:t>
            </a:r>
          </a:p>
          <a:p>
            <a:pPr>
              <a:buFont typeface="Wingdings" charset="2"/>
              <a:buChar char="²"/>
            </a:pPr>
            <a:endParaRPr lang="fr-FR" sz="8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		  			     Optical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properties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of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PAHs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of Draine &amp; Li, 2007</a:t>
            </a:r>
          </a:p>
          <a:p>
            <a:endParaRPr lang="fr-FR" sz="8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800" dirty="0" smtClean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Power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law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relation: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dM</a:t>
            </a:r>
            <a:r>
              <a:rPr lang="fr-FR" sz="2000" baseline="-25000" dirty="0" err="1" smtClean="0">
                <a:solidFill>
                  <a:srgbClr val="C3D69B"/>
                </a:solidFill>
                <a:latin typeface="Arial"/>
                <a:cs typeface="Arial"/>
              </a:rPr>
              <a:t>dust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(U)∞U</a:t>
            </a:r>
            <a:r>
              <a:rPr lang="fr-FR" sz="2000" baseline="30000" dirty="0" smtClean="0">
                <a:solidFill>
                  <a:srgbClr val="C3D69B"/>
                </a:solidFill>
                <a:latin typeface="Arial"/>
                <a:cs typeface="Arial"/>
              </a:rPr>
              <a:t>-α</a:t>
            </a:r>
            <a:r>
              <a:rPr lang="fr-FR" sz="2000" baseline="30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(Dale et al., 2001)</a:t>
            </a:r>
          </a:p>
          <a:p>
            <a:r>
              <a:rPr lang="fr-FR" sz="2000" baseline="30000" dirty="0" smtClean="0">
                <a:solidFill>
                  <a:schemeClr val="bg2"/>
                </a:solidFill>
                <a:latin typeface="Arial"/>
                <a:cs typeface="Arial"/>
              </a:rPr>
              <a:t>						</a:t>
            </a:r>
          </a:p>
          <a:p>
            <a:r>
              <a:rPr lang="fr-FR" sz="2000" baseline="30000" dirty="0" smtClean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-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Substract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the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rgbClr val="C3D69B"/>
                </a:solidFill>
                <a:latin typeface="Arial"/>
                <a:cs typeface="Arial"/>
              </a:rPr>
              <a:t>stellar</a:t>
            </a:r>
            <a:r>
              <a:rPr lang="fr-FR" sz="2000" dirty="0" smtClean="0">
                <a:solidFill>
                  <a:srgbClr val="C3D69B"/>
                </a:solidFill>
                <a:latin typeface="Arial"/>
                <a:cs typeface="Arial"/>
              </a:rPr>
              <a:t> component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synthesised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from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the NIR points </a:t>
            </a:r>
          </a:p>
          <a:p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	  </a:t>
            </a:r>
            <a:r>
              <a:rPr lang="fr-FR" sz="2000" dirty="0" err="1" smtClean="0">
                <a:solidFill>
                  <a:schemeClr val="bg2"/>
                </a:solidFill>
                <a:latin typeface="Arial"/>
                <a:cs typeface="Arial"/>
              </a:rPr>
              <a:t>using</a:t>
            </a:r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 PEGASE.</a:t>
            </a:r>
            <a:endParaRPr lang="fr-FR" sz="2000" baseline="300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fr-FR" sz="2000" dirty="0" smtClean="0">
                <a:solidFill>
                  <a:schemeClr val="bg2"/>
                </a:solidFill>
                <a:latin typeface="Arial"/>
                <a:cs typeface="Arial"/>
              </a:rPr>
              <a:t>				 </a:t>
            </a:r>
            <a:endParaRPr lang="fr-FR" sz="2000" dirty="0">
              <a:solidFill>
                <a:srgbClr val="EEECE1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96000" y="6397823"/>
            <a:ext cx="276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Galametz et al. 2009 </a:t>
            </a:r>
            <a:r>
              <a:rPr lang="fr-FR" sz="1400" i="1" dirty="0" err="1" smtClean="0">
                <a:solidFill>
                  <a:srgbClr val="FFFFFF"/>
                </a:solidFill>
                <a:latin typeface="Calibri (Corps)"/>
                <a:cs typeface="Calibri (Corps)"/>
              </a:rPr>
              <a:t>submitted</a:t>
            </a:r>
            <a:r>
              <a:rPr lang="fr-FR" sz="1400" i="1" dirty="0" smtClean="0">
                <a:solidFill>
                  <a:srgbClr val="FFFFFF"/>
                </a:solidFill>
                <a:latin typeface="Calibri (Corps)"/>
                <a:cs typeface="Calibri (Corps)"/>
              </a:rPr>
              <a:t>  </a:t>
            </a:r>
            <a:endParaRPr lang="fr-FR" sz="1400" i="1" dirty="0">
              <a:solidFill>
                <a:srgbClr val="FFFFFF"/>
              </a:solidFill>
              <a:latin typeface="Calibri (Corps)"/>
              <a:cs typeface="Calibri (Corp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r 77"/>
          <p:cNvGrpSpPr/>
          <p:nvPr/>
        </p:nvGrpSpPr>
        <p:grpSpPr>
          <a:xfrm>
            <a:off x="3810000" y="1219200"/>
            <a:ext cx="4317999" cy="399215"/>
            <a:chOff x="3484283" y="1124785"/>
            <a:chExt cx="4317999" cy="399215"/>
          </a:xfrm>
        </p:grpSpPr>
        <p:sp>
          <p:nvSpPr>
            <p:cNvPr id="67" name="Rectangle à coins arrondis 66"/>
            <p:cNvSpPr/>
            <p:nvPr/>
          </p:nvSpPr>
          <p:spPr>
            <a:xfrm>
              <a:off x="3674535" y="1142408"/>
              <a:ext cx="3990289" cy="381592"/>
            </a:xfrm>
            <a:prstGeom prst="roundRect">
              <a:avLst/>
            </a:prstGeom>
            <a:solidFill>
              <a:schemeClr val="bg2">
                <a:lumMod val="90000"/>
                <a:alpha val="98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3484283" y="1124785"/>
              <a:ext cx="4317999" cy="369332"/>
            </a:xfrm>
            <a:prstGeom prst="rect">
              <a:avLst/>
            </a:prstGeom>
            <a:noFill/>
            <a:effectLst>
              <a:outerShdw dist="38100" dir="2340000" algn="tl" rotWithShape="0">
                <a:schemeClr val="bg1">
                  <a:alpha val="56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effectLst>
                    <a:outerShdw blurRad="50800" dist="38100" dir="1560000">
                      <a:srgbClr val="000000">
                        <a:alpha val="60000"/>
                      </a:srgbClr>
                    </a:outerShdw>
                  </a:effectLst>
                </a:rPr>
                <a:t>Data:</a:t>
              </a:r>
              <a:r>
                <a:rPr lang="fr-FR" dirty="0" smtClean="0">
                  <a:solidFill>
                    <a:srgbClr val="FFFFFF"/>
                  </a:solidFill>
                  <a:effectLst>
                    <a:outerShdw blurRad="50800" dist="38100" dir="1560000">
                      <a:srgbClr val="000000">
                        <a:alpha val="60000"/>
                      </a:srgbClr>
                    </a:outerShdw>
                  </a:effectLst>
                </a:rPr>
                <a:t> </a:t>
              </a:r>
              <a:r>
                <a:rPr lang="fr-FR" dirty="0" smtClean="0">
                  <a:solidFill>
                    <a:srgbClr val="000000"/>
                  </a:solidFill>
                  <a:effectLst>
                    <a:outerShdw blurRad="50800" dist="38100" dir="1560000">
                      <a:srgbClr val="000000">
                        <a:alpha val="60000"/>
                      </a:srgbClr>
                    </a:outerShdw>
                  </a:effectLst>
                </a:rPr>
                <a:t>2MASS, IRAS, IRAC, MIPS, LABOCA</a:t>
              </a:r>
              <a:endParaRPr lang="fr-FR" dirty="0">
                <a:solidFill>
                  <a:srgbClr val="000000"/>
                </a:solidFill>
                <a:effectLst>
                  <a:outerShdw blurRad="50800" dist="38100" dir="1560000">
                    <a:srgbClr val="000000">
                      <a:alpha val="60000"/>
                    </a:srgbClr>
                  </a:outerShdw>
                </a:effectLst>
              </a:endParaRP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2590800" y="143933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modelling</a:t>
            </a:r>
            <a:r>
              <a:rPr lang="fr-FR" sz="3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fr-FR" sz="3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lang="fr-FR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40080" y="118533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fr-FR"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33400" y="1219200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600" dirty="0" err="1" smtClean="0">
                <a:solidFill>
                  <a:srgbClr val="FFFFFF"/>
                </a:solidFill>
                <a:latin typeface="Arial"/>
                <a:cs typeface="Arial"/>
              </a:rPr>
              <a:t>Fiducial</a:t>
            </a:r>
            <a:r>
              <a:rPr lang="fr-FR" sz="2600" dirty="0" smtClean="0">
                <a:solidFill>
                  <a:srgbClr val="FFFFFF"/>
                </a:solidFill>
                <a:latin typeface="Arial"/>
                <a:cs typeface="Arial"/>
              </a:rPr>
              <a:t> model</a:t>
            </a:r>
          </a:p>
        </p:txBody>
      </p:sp>
      <p:pic>
        <p:nvPicPr>
          <p:cNvPr id="74" name="Image 73" descr="Haro11_SED.pdf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33257" y="1860550"/>
            <a:ext cx="3744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5" name="Image 74" descr="Mrk1089_SED.pdf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3257" y="4342238"/>
            <a:ext cx="3744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6" name="Image 75" descr="NGC1705_SED.pdf"/>
          <p:cNvPicPr preferRelativeResize="0"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15277" y="4342238"/>
            <a:ext cx="3744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7" name="Image 76" descr="UM311_SED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15277" y="1860550"/>
            <a:ext cx="3744000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1429</Words>
  <Application>Microsoft Macintosh PowerPoint</Application>
  <PresentationFormat>Présentation à l'écran (4:3)</PresentationFormat>
  <Paragraphs>225</Paragraphs>
  <Slides>18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CEA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Maud Galametz</dc:creator>
  <cp:lastModifiedBy>Maud Galametz</cp:lastModifiedBy>
  <cp:revision>74</cp:revision>
  <dcterms:created xsi:type="dcterms:W3CDTF">2009-09-11T09:34:22Z</dcterms:created>
  <dcterms:modified xsi:type="dcterms:W3CDTF">2009-09-11T09:42:38Z</dcterms:modified>
</cp:coreProperties>
</file>