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30.xml" ContentType="application/vnd.openxmlformats-officedocument.presentationml.slide+xml"/>
  <Override PartName="/ppt/notesSlides/notesSlide9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Override PartName="/ppt/notesSlides/notesSlide7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Default Extension="tiff" ContentType="image/tiff"/>
  <Override PartName="/ppt/slides/slide27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31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Override PartName="/ppt/notesSlides/notesSlide10.xml" ContentType="application/vnd.openxmlformats-officedocument.presentationml.notesSlide+xml"/>
  <Default Extension="rels" ContentType="application/vnd.openxmlformats-package.relationships+xml"/>
  <Override PartName="/ppt/slides/slide9.xml" ContentType="application/vnd.openxmlformats-officedocument.presentationml.slide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Default Extension="pdf" ContentType="application/pdf"/>
  <Default Extension="gif" ContentType="image/gif"/>
  <Override PartName="/ppt/slides/slide19.xml" ContentType="application/vnd.openxmlformats-officedocument.presentationml.slide+xml"/>
  <Override PartName="/ppt/slides/slide12.xml" ContentType="application/vnd.openxmlformats-officedocument.presentationml.slide+xml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34"/>
  </p:notesMasterIdLst>
  <p:sldIdLst>
    <p:sldId id="256" r:id="rId2"/>
    <p:sldId id="273" r:id="rId3"/>
    <p:sldId id="277" r:id="rId4"/>
    <p:sldId id="274" r:id="rId5"/>
    <p:sldId id="275" r:id="rId6"/>
    <p:sldId id="279" r:id="rId7"/>
    <p:sldId id="281" r:id="rId8"/>
    <p:sldId id="282" r:id="rId9"/>
    <p:sldId id="283" r:id="rId10"/>
    <p:sldId id="286" r:id="rId11"/>
    <p:sldId id="280" r:id="rId12"/>
    <p:sldId id="284" r:id="rId13"/>
    <p:sldId id="308" r:id="rId14"/>
    <p:sldId id="285" r:id="rId15"/>
    <p:sldId id="289" r:id="rId16"/>
    <p:sldId id="290" r:id="rId17"/>
    <p:sldId id="291" r:id="rId18"/>
    <p:sldId id="292" r:id="rId19"/>
    <p:sldId id="293" r:id="rId20"/>
    <p:sldId id="294" r:id="rId21"/>
    <p:sldId id="296" r:id="rId22"/>
    <p:sldId id="297" r:id="rId23"/>
    <p:sldId id="298" r:id="rId24"/>
    <p:sldId id="299" r:id="rId25"/>
    <p:sldId id="300" r:id="rId26"/>
    <p:sldId id="301" r:id="rId27"/>
    <p:sldId id="302" r:id="rId28"/>
    <p:sldId id="276" r:id="rId29"/>
    <p:sldId id="303" r:id="rId30"/>
    <p:sldId id="307" r:id="rId31"/>
    <p:sldId id="306" r:id="rId32"/>
    <p:sldId id="305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 useTimings="0">
    <p:present/>
    <p:sldAll/>
    <p:penClr>
      <a:schemeClr val="tx1"/>
    </p:penClr>
  </p:showPr>
  <p:clrMru>
    <a:srgbClr val="CC66FF"/>
    <a:srgbClr val="FFFFFF"/>
    <a:srgbClr val="66CCFF"/>
    <a:srgbClr val="FF0080"/>
    <a:srgbClr val="FF6FCF"/>
    <a:srgbClr val="66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 horzBarState="maximized">
    <p:restoredLeft sz="15620"/>
    <p:restoredTop sz="94660"/>
  </p:normalViewPr>
  <p:slideViewPr>
    <p:cSldViewPr snapToObjects="1">
      <p:cViewPr varScale="1">
        <p:scale>
          <a:sx n="128" d="100"/>
          <a:sy n="128" d="100"/>
        </p:scale>
        <p:origin x="-32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5" Type="http://schemas.openxmlformats.org/officeDocument/2006/relationships/printerSettings" Target="printerSettings/printerSettings1.bin"/><Relationship Id="rId31" Type="http://schemas.openxmlformats.org/officeDocument/2006/relationships/slide" Target="slides/slide30.xml"/><Relationship Id="rId34" Type="http://schemas.openxmlformats.org/officeDocument/2006/relationships/notesMaster" Target="notesMasters/notesMaster1.xml"/><Relationship Id="rId39" Type="http://schemas.openxmlformats.org/officeDocument/2006/relationships/tableStyles" Target="tableStyles.xml"/><Relationship Id="rId7" Type="http://schemas.openxmlformats.org/officeDocument/2006/relationships/slide" Target="slides/slide6.xml"/><Relationship Id="rId3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29" Type="http://schemas.openxmlformats.org/officeDocument/2006/relationships/slide" Target="slides/slide28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33" Type="http://schemas.openxmlformats.org/officeDocument/2006/relationships/slide" Target="slides/slide3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38" Type="http://schemas.openxmlformats.org/officeDocument/2006/relationships/theme" Target="theme/theme1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052A14-FED9-4E49-881B-51BE1F3FB54D}" type="datetimeFigureOut">
              <a:rPr lang="en-US" smtClean="0"/>
              <a:pPr/>
              <a:t>9/14/09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047892-4435-2E4E-AB47-85CA6773CBF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3D67DB-C2C0-BE48-B1E9-90FBFF9AD83A}" type="slidenum">
              <a:rPr lang="en-US"/>
              <a:pPr/>
              <a:t>11</a:t>
            </a:fld>
            <a:endParaRPr lang="en-US"/>
          </a:p>
        </p:txBody>
      </p:sp>
      <p:sp>
        <p:nvSpPr>
          <p:cNvPr id="18435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6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Times" pitchFamily="-111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4EE17E-65C6-3B41-91FB-67F4793A8995}" type="slidenum">
              <a:rPr lang="en-US"/>
              <a:pPr/>
              <a:t>29</a:t>
            </a:fld>
            <a:endParaRPr lang="en-US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" pitchFamily="-111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4EE17E-65C6-3B41-91FB-67F4793A8995}" type="slidenum">
              <a:rPr lang="en-US"/>
              <a:pPr/>
              <a:t>30</a:t>
            </a:fld>
            <a:endParaRPr lang="en-US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" pitchFamily="-111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3D67DB-C2C0-BE48-B1E9-90FBFF9AD83A}" type="slidenum">
              <a:rPr lang="en-US"/>
              <a:pPr/>
              <a:t>13</a:t>
            </a:fld>
            <a:endParaRPr lang="en-US"/>
          </a:p>
        </p:txBody>
      </p:sp>
      <p:sp>
        <p:nvSpPr>
          <p:cNvPr id="18435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6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Times" pitchFamily="-111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F9947D-2E1F-2F48-B34C-8F06BA4B44C4}" type="slidenum">
              <a:rPr lang="en-US"/>
              <a:pPr/>
              <a:t>14</a:t>
            </a:fld>
            <a:endParaRPr 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" pitchFamily="-111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FCACAE-9EB4-8343-8F7D-E5F80E5D73D6}" type="slidenum">
              <a:rPr lang="en-US"/>
              <a:pPr/>
              <a:t>16</a:t>
            </a:fld>
            <a:endParaRPr lang="en-US"/>
          </a:p>
        </p:txBody>
      </p:sp>
      <p:sp>
        <p:nvSpPr>
          <p:cNvPr id="2969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Times" pitchFamily="-111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9C379B-C6AB-0645-B505-B29291568362}" type="slidenum">
              <a:rPr lang="en-US"/>
              <a:pPr/>
              <a:t>17</a:t>
            </a:fld>
            <a:endParaRPr 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" pitchFamily="-111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B98FC6-9F6E-B945-AE1B-797A4B2A028F}" type="slidenum">
              <a:rPr lang="en-US"/>
              <a:pPr/>
              <a:t>18</a:t>
            </a:fld>
            <a:endParaRPr 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" pitchFamily="-111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E1610D-0B20-4D40-8623-A3A0B9F7F398}" type="slidenum">
              <a:rPr lang="en-US"/>
              <a:pPr/>
              <a:t>19</a:t>
            </a:fld>
            <a:endParaRPr lang="en-U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 eaLnBrk="1" hangingPunct="1"/>
            <a:endParaRPr lang="en-US">
              <a:latin typeface="Times" pitchFamily="-111" charset="0"/>
              <a:ea typeface="ＭＳ Ｐゴシック" pitchFamily="-111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3216AE-9BF6-214D-B974-EC9A5F7DFEC5}" type="slidenum">
              <a:rPr lang="en-US"/>
              <a:pPr/>
              <a:t>20</a:t>
            </a:fld>
            <a:endParaRPr 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" pitchFamily="-111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CAF35B-BDBB-7145-82B8-571368DA0CA5}" type="slidenum">
              <a:rPr lang="en-US"/>
              <a:pPr/>
              <a:t>21</a:t>
            </a:fld>
            <a:endParaRPr lang="en-U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" pitchFamily="-111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D5732-96F0-BE4D-81EB-7DD9AA4A48BC}" type="datetimeFigureOut">
              <a:rPr lang="en-US" smtClean="0"/>
              <a:pPr/>
              <a:t>9/14/09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89D-74EB-424C-B4A3-61792090B9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D5732-96F0-BE4D-81EB-7DD9AA4A48BC}" type="datetimeFigureOut">
              <a:rPr lang="en-US" smtClean="0"/>
              <a:pPr/>
              <a:t>9/14/09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89D-74EB-424C-B4A3-61792090B9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D5732-96F0-BE4D-81EB-7DD9AA4A48BC}" type="datetimeFigureOut">
              <a:rPr lang="en-US" smtClean="0"/>
              <a:pPr/>
              <a:t>9/14/09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89D-74EB-424C-B4A3-61792090B9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D5732-96F0-BE4D-81EB-7DD9AA4A48BC}" type="datetimeFigureOut">
              <a:rPr lang="en-US" smtClean="0"/>
              <a:pPr/>
              <a:t>9/14/09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89D-74EB-424C-B4A3-61792090B9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D5732-96F0-BE4D-81EB-7DD9AA4A48BC}" type="datetimeFigureOut">
              <a:rPr lang="en-US" smtClean="0"/>
              <a:pPr/>
              <a:t>9/14/09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89D-74EB-424C-B4A3-61792090B9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D5732-96F0-BE4D-81EB-7DD9AA4A48BC}" type="datetimeFigureOut">
              <a:rPr lang="en-US" smtClean="0"/>
              <a:pPr/>
              <a:t>9/14/09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89D-74EB-424C-B4A3-61792090B9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D5732-96F0-BE4D-81EB-7DD9AA4A48BC}" type="datetimeFigureOut">
              <a:rPr lang="en-US" smtClean="0"/>
              <a:pPr/>
              <a:t>9/14/09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89D-74EB-424C-B4A3-61792090B9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D5732-96F0-BE4D-81EB-7DD9AA4A48BC}" type="datetimeFigureOut">
              <a:rPr lang="en-US" smtClean="0"/>
              <a:pPr/>
              <a:t>9/14/09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89D-74EB-424C-B4A3-61792090B9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D5732-96F0-BE4D-81EB-7DD9AA4A48BC}" type="datetimeFigureOut">
              <a:rPr lang="en-US" smtClean="0"/>
              <a:pPr/>
              <a:t>9/14/09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89D-74EB-424C-B4A3-61792090B9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D5732-96F0-BE4D-81EB-7DD9AA4A48BC}" type="datetimeFigureOut">
              <a:rPr lang="en-US" smtClean="0"/>
              <a:pPr/>
              <a:t>9/14/09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89D-74EB-424C-B4A3-61792090B9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D5732-96F0-BE4D-81EB-7DD9AA4A48BC}" type="datetimeFigureOut">
              <a:rPr lang="en-US" smtClean="0"/>
              <a:pPr/>
              <a:t>9/14/09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89D-74EB-424C-B4A3-61792090B9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AD5732-96F0-BE4D-81EB-7DD9AA4A48BC}" type="datetimeFigureOut">
              <a:rPr lang="en-US" smtClean="0"/>
              <a:pPr/>
              <a:t>9/14/09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1C89D-74EB-424C-B4A3-61792090B92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fade/>
  </p:transition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4" Type="http://schemas.openxmlformats.org/officeDocument/2006/relationships/image" Target="../media/image71.png"/><Relationship Id="rId5" Type="http://schemas.openxmlformats.org/officeDocument/2006/relationships/image" Target="../media/image72.png"/><Relationship Id="rId7" Type="http://schemas.openxmlformats.org/officeDocument/2006/relationships/image" Target="../media/image7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9.png"/><Relationship Id="rId9" Type="http://schemas.openxmlformats.org/officeDocument/2006/relationships/image" Target="../media/image76.png"/><Relationship Id="rId3" Type="http://schemas.openxmlformats.org/officeDocument/2006/relationships/image" Target="../media/image70.png"/><Relationship Id="rId6" Type="http://schemas.openxmlformats.org/officeDocument/2006/relationships/image" Target="../media/image7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image" Target="../media/image79.png"/><Relationship Id="rId5" Type="http://schemas.openxmlformats.org/officeDocument/2006/relationships/image" Target="../media/image80.png"/><Relationship Id="rId7" Type="http://schemas.openxmlformats.org/officeDocument/2006/relationships/image" Target="../media/image8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8.png"/><Relationship Id="rId6" Type="http://schemas.openxmlformats.org/officeDocument/2006/relationships/image" Target="../media/image8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4" Type="http://schemas.openxmlformats.org/officeDocument/2006/relationships/image" Target="../media/image84.png"/><Relationship Id="rId5" Type="http://schemas.openxmlformats.org/officeDocument/2006/relationships/image" Target="../media/image85.png"/><Relationship Id="rId7" Type="http://schemas.openxmlformats.org/officeDocument/2006/relationships/image" Target="../media/image8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3.png"/><Relationship Id="rId6" Type="http://schemas.openxmlformats.org/officeDocument/2006/relationships/image" Target="../media/image8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4" Type="http://schemas.openxmlformats.org/officeDocument/2006/relationships/image" Target="../media/image90.png"/><Relationship Id="rId5" Type="http://schemas.openxmlformats.org/officeDocument/2006/relationships/image" Target="../media/image91.png"/><Relationship Id="rId7" Type="http://schemas.openxmlformats.org/officeDocument/2006/relationships/image" Target="../media/image9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9" Type="http://schemas.openxmlformats.org/officeDocument/2006/relationships/image" Target="../media/image95.png"/><Relationship Id="rId3" Type="http://schemas.openxmlformats.org/officeDocument/2006/relationships/image" Target="../media/image89.png"/><Relationship Id="rId6" Type="http://schemas.openxmlformats.org/officeDocument/2006/relationships/image" Target="../media/image92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image" Target="../media/image9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6.png"/><Relationship Id="rId5" Type="http://schemas.openxmlformats.org/officeDocument/2006/relationships/image" Target="../media/image9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image" Target="../media/image100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9.png"/><Relationship Id="rId5" Type="http://schemas.openxmlformats.org/officeDocument/2006/relationships/image" Target="../media/image101.pn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image" Target="../media/image103.png"/><Relationship Id="rId5" Type="http://schemas.openxmlformats.org/officeDocument/2006/relationships/image" Target="../media/image104.png"/><Relationship Id="rId7" Type="http://schemas.openxmlformats.org/officeDocument/2006/relationships/image" Target="../media/image10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2.png"/><Relationship Id="rId6" Type="http://schemas.openxmlformats.org/officeDocument/2006/relationships/image" Target="../media/image10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3" Type="http://schemas.openxmlformats.org/officeDocument/2006/relationships/image" Target="../media/image10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gif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4" Type="http://schemas.openxmlformats.org/officeDocument/2006/relationships/image" Target="../media/image11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3.tif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df"/><Relationship Id="rId4" Type="http://schemas.openxmlformats.org/officeDocument/2006/relationships/image" Target="../media/image4.pdf"/><Relationship Id="rId10" Type="http://schemas.openxmlformats.org/officeDocument/2006/relationships/image" Target="../media/image10.pdf"/><Relationship Id="rId5" Type="http://schemas.openxmlformats.org/officeDocument/2006/relationships/image" Target="../media/image5.png"/><Relationship Id="rId7" Type="http://schemas.openxmlformats.org/officeDocument/2006/relationships/image" Target="../media/image7.png"/><Relationship Id="rId11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df"/><Relationship Id="rId9" Type="http://schemas.openxmlformats.org/officeDocument/2006/relationships/image" Target="../media/image9.png"/><Relationship Id="rId3" Type="http://schemas.openxmlformats.org/officeDocument/2006/relationships/image" Target="../media/image3.png"/><Relationship Id="rId6" Type="http://schemas.openxmlformats.org/officeDocument/2006/relationships/image" Target="../media/image6.pd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24" Type="http://schemas.openxmlformats.org/officeDocument/2006/relationships/image" Target="../media/image34.pdf"/><Relationship Id="rId25" Type="http://schemas.openxmlformats.org/officeDocument/2006/relationships/image" Target="../media/image35.png"/><Relationship Id="rId8" Type="http://schemas.openxmlformats.org/officeDocument/2006/relationships/image" Target="../media/image18.pdf"/><Relationship Id="rId13" Type="http://schemas.openxmlformats.org/officeDocument/2006/relationships/image" Target="../media/image23.png"/><Relationship Id="rId10" Type="http://schemas.openxmlformats.org/officeDocument/2006/relationships/image" Target="../media/image20.pdf"/><Relationship Id="rId12" Type="http://schemas.openxmlformats.org/officeDocument/2006/relationships/image" Target="../media/image22.pdf"/><Relationship Id="rId17" Type="http://schemas.openxmlformats.org/officeDocument/2006/relationships/image" Target="../media/image27.png"/><Relationship Id="rId9" Type="http://schemas.openxmlformats.org/officeDocument/2006/relationships/image" Target="../media/image19.png"/><Relationship Id="rId18" Type="http://schemas.openxmlformats.org/officeDocument/2006/relationships/image" Target="../media/image28.pdf"/><Relationship Id="rId3" Type="http://schemas.openxmlformats.org/officeDocument/2006/relationships/image" Target="../media/image13.png"/><Relationship Id="rId14" Type="http://schemas.openxmlformats.org/officeDocument/2006/relationships/image" Target="../media/image24.pdf"/><Relationship Id="rId23" Type="http://schemas.openxmlformats.org/officeDocument/2006/relationships/image" Target="../media/image33.png"/><Relationship Id="rId4" Type="http://schemas.openxmlformats.org/officeDocument/2006/relationships/image" Target="../media/image14.pdf"/><Relationship Id="rId11" Type="http://schemas.openxmlformats.org/officeDocument/2006/relationships/image" Target="../media/image21.png"/><Relationship Id="rId6" Type="http://schemas.openxmlformats.org/officeDocument/2006/relationships/image" Target="../media/image16.pdf"/><Relationship Id="rId16" Type="http://schemas.openxmlformats.org/officeDocument/2006/relationships/image" Target="../media/image26.pdf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19" Type="http://schemas.openxmlformats.org/officeDocument/2006/relationships/image" Target="../media/image29.png"/><Relationship Id="rId20" Type="http://schemas.openxmlformats.org/officeDocument/2006/relationships/image" Target="../media/image30.pdf"/><Relationship Id="rId22" Type="http://schemas.openxmlformats.org/officeDocument/2006/relationships/image" Target="../media/image32.pdf"/><Relationship Id="rId21" Type="http://schemas.openxmlformats.org/officeDocument/2006/relationships/image" Target="../media/image31.png"/><Relationship Id="rId2" Type="http://schemas.openxmlformats.org/officeDocument/2006/relationships/image" Target="../media/image12.pdf"/></Relationships>
</file>

<file path=ppt/slides/_rels/slide7.xml.rels><?xml version="1.0" encoding="UTF-8" standalone="yes"?>
<Relationships xmlns="http://schemas.openxmlformats.org/package/2006/relationships"><Relationship Id="rId14" Type="http://schemas.openxmlformats.org/officeDocument/2006/relationships/image" Target="../media/image48.png"/><Relationship Id="rId4" Type="http://schemas.openxmlformats.org/officeDocument/2006/relationships/image" Target="../media/image38.png"/><Relationship Id="rId7" Type="http://schemas.openxmlformats.org/officeDocument/2006/relationships/image" Target="../media/image41.png"/><Relationship Id="rId11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8" Type="http://schemas.openxmlformats.org/officeDocument/2006/relationships/image" Target="../media/image42.png"/><Relationship Id="rId13" Type="http://schemas.openxmlformats.org/officeDocument/2006/relationships/image" Target="../media/image47.png"/><Relationship Id="rId10" Type="http://schemas.openxmlformats.org/officeDocument/2006/relationships/image" Target="../media/image44.png"/><Relationship Id="rId5" Type="http://schemas.openxmlformats.org/officeDocument/2006/relationships/image" Target="../media/image39.png"/><Relationship Id="rId15" Type="http://schemas.openxmlformats.org/officeDocument/2006/relationships/image" Target="../media/image49.png"/><Relationship Id="rId12" Type="http://schemas.openxmlformats.org/officeDocument/2006/relationships/image" Target="../media/image46.png"/><Relationship Id="rId2" Type="http://schemas.openxmlformats.org/officeDocument/2006/relationships/image" Target="../media/image36.png"/><Relationship Id="rId9" Type="http://schemas.openxmlformats.org/officeDocument/2006/relationships/image" Target="../media/image43.png"/><Relationship Id="rId3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14" Type="http://schemas.openxmlformats.org/officeDocument/2006/relationships/image" Target="../media/image62.png"/><Relationship Id="rId4" Type="http://schemas.openxmlformats.org/officeDocument/2006/relationships/image" Target="../media/image52.png"/><Relationship Id="rId7" Type="http://schemas.openxmlformats.org/officeDocument/2006/relationships/image" Target="../media/image55.png"/><Relationship Id="rId11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8" Type="http://schemas.openxmlformats.org/officeDocument/2006/relationships/image" Target="../media/image56.png"/><Relationship Id="rId13" Type="http://schemas.openxmlformats.org/officeDocument/2006/relationships/image" Target="../media/image61.png"/><Relationship Id="rId10" Type="http://schemas.openxmlformats.org/officeDocument/2006/relationships/image" Target="../media/image58.png"/><Relationship Id="rId5" Type="http://schemas.openxmlformats.org/officeDocument/2006/relationships/image" Target="../media/image53.png"/><Relationship Id="rId12" Type="http://schemas.openxmlformats.org/officeDocument/2006/relationships/image" Target="../media/image60.png"/><Relationship Id="rId2" Type="http://schemas.openxmlformats.org/officeDocument/2006/relationships/image" Target="../media/image50.png"/><Relationship Id="rId9" Type="http://schemas.openxmlformats.org/officeDocument/2006/relationships/image" Target="../media/image57.png"/><Relationship Id="rId3" Type="http://schemas.openxmlformats.org/officeDocument/2006/relationships/image" Target="../media/image51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image" Target="../media/image65.png"/><Relationship Id="rId5" Type="http://schemas.openxmlformats.org/officeDocument/2006/relationships/image" Target="../media/image66.png"/><Relationship Id="rId7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3.png"/><Relationship Id="rId3" Type="http://schemas.openxmlformats.org/officeDocument/2006/relationships/image" Target="../media/image64.png"/><Relationship Id="rId6" Type="http://schemas.openxmlformats.org/officeDocument/2006/relationships/image" Target="../media/image6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age_lmc.jpg"/>
          <p:cNvPicPr>
            <a:picLocks noChangeAspect="1"/>
          </p:cNvPicPr>
          <p:nvPr/>
        </p:nvPicPr>
        <p:blipFill>
          <a:blip r:embed="rId2">
            <a:lum bright="-18000"/>
          </a:blip>
          <a:stretch>
            <a:fillRect/>
          </a:stretch>
        </p:blipFill>
        <p:spPr>
          <a:xfrm>
            <a:off x="0" y="-1447800"/>
            <a:ext cx="9398000" cy="9398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14400" y="1752600"/>
            <a:ext cx="777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FF00"/>
                </a:solidFill>
                <a:effectLst>
                  <a:glow rad="101600">
                    <a:srgbClr val="FF6600">
                      <a:alpha val="75000"/>
                    </a:srgbClr>
                  </a:glow>
                </a:effectLst>
                <a:latin typeface="Papyrus"/>
              </a:rPr>
              <a:t>A Global View on Dust Evolution(s) from Nearby Galaxies</a:t>
            </a:r>
            <a:endParaRPr lang="en-US" sz="3600" dirty="0">
              <a:solidFill>
                <a:srgbClr val="FFFF00"/>
              </a:solidFill>
              <a:effectLst>
                <a:glow rad="101600">
                  <a:srgbClr val="FF6600">
                    <a:alpha val="75000"/>
                  </a:srgbClr>
                </a:glow>
              </a:effectLst>
              <a:latin typeface="Papyru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8600" y="3997404"/>
            <a:ext cx="8839200" cy="156966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00"/>
                </a:solidFill>
                <a:effectLst>
                  <a:glow rad="101600">
                    <a:srgbClr val="66CCFF">
                      <a:alpha val="75000"/>
                    </a:srgbClr>
                  </a:glow>
                </a:effectLst>
                <a:latin typeface="Chalkboard"/>
              </a:rPr>
              <a:t>Frédéric Galliano </a:t>
            </a:r>
            <a:r>
              <a:rPr lang="en-US" sz="2400" dirty="0" smtClean="0">
                <a:solidFill>
                  <a:srgbClr val="FFFFFF"/>
                </a:solidFill>
                <a:effectLst>
                  <a:glow rad="101600">
                    <a:srgbClr val="66CCFF">
                      <a:alpha val="75000"/>
                    </a:srgbClr>
                  </a:glow>
                </a:effectLst>
                <a:latin typeface="Chalkboard"/>
              </a:rPr>
              <a:t>(AIM, CEA/Saclay, France)</a:t>
            </a:r>
          </a:p>
          <a:p>
            <a:pPr algn="ctr"/>
            <a:r>
              <a:rPr lang="en-US" sz="2400" dirty="0" smtClean="0">
                <a:solidFill>
                  <a:srgbClr val="FFFF00"/>
                </a:solidFill>
                <a:effectLst>
                  <a:glow rad="101600">
                    <a:srgbClr val="66CCFF">
                      <a:alpha val="75000"/>
                    </a:srgbClr>
                  </a:glow>
                </a:effectLst>
                <a:latin typeface="Chalkboard"/>
              </a:rPr>
              <a:t>Eli Dwek </a:t>
            </a:r>
            <a:r>
              <a:rPr lang="en-US" sz="2400" dirty="0" smtClean="0">
                <a:solidFill>
                  <a:srgbClr val="FFFFFF"/>
                </a:solidFill>
                <a:effectLst>
                  <a:glow rad="101600">
                    <a:srgbClr val="66CCFF">
                      <a:alpha val="75000"/>
                    </a:srgbClr>
                  </a:glow>
                </a:effectLst>
                <a:latin typeface="Chalkboard"/>
              </a:rPr>
              <a:t>(NASA/GSFC, USA)</a:t>
            </a:r>
          </a:p>
          <a:p>
            <a:pPr algn="ctr"/>
            <a:r>
              <a:rPr lang="en-US" sz="2400" dirty="0" smtClean="0">
                <a:solidFill>
                  <a:srgbClr val="FFFF00"/>
                </a:solidFill>
                <a:effectLst>
                  <a:glow rad="101600">
                    <a:srgbClr val="66CCFF">
                      <a:alpha val="75000"/>
                    </a:srgbClr>
                  </a:glow>
                </a:effectLst>
                <a:latin typeface="Chalkboard"/>
              </a:rPr>
              <a:t>Anthony Jones </a:t>
            </a:r>
            <a:r>
              <a:rPr lang="en-US" sz="2400" dirty="0" smtClean="0">
                <a:solidFill>
                  <a:srgbClr val="FFFFFF"/>
                </a:solidFill>
                <a:effectLst>
                  <a:glow rad="101600">
                    <a:srgbClr val="66CCFF">
                      <a:alpha val="75000"/>
                    </a:srgbClr>
                  </a:glow>
                </a:effectLst>
                <a:latin typeface="Chalkboard"/>
              </a:rPr>
              <a:t>(IAS, Orsay, France)</a:t>
            </a:r>
          </a:p>
          <a:p>
            <a:pPr algn="ctr"/>
            <a:r>
              <a:rPr lang="en-US" sz="2400" dirty="0" smtClean="0">
                <a:solidFill>
                  <a:srgbClr val="FFFF00"/>
                </a:solidFill>
                <a:effectLst>
                  <a:glow rad="101600">
                    <a:srgbClr val="66CCFF">
                      <a:alpha val="75000"/>
                    </a:srgbClr>
                  </a:glow>
                </a:effectLst>
                <a:latin typeface="Chalkboard"/>
              </a:rPr>
              <a:t>Pierre Chanial </a:t>
            </a:r>
            <a:r>
              <a:rPr lang="en-US" sz="2400" dirty="0" smtClean="0">
                <a:solidFill>
                  <a:srgbClr val="FFFFFF"/>
                </a:solidFill>
                <a:effectLst>
                  <a:glow rad="101600">
                    <a:srgbClr val="66CCFF">
                      <a:alpha val="75000"/>
                    </a:srgbClr>
                  </a:glow>
                </a:effectLst>
                <a:latin typeface="Chalkboard"/>
              </a:rPr>
              <a:t>(Imperial College, UK)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4"/>
          <p:cNvSpPr txBox="1">
            <a:spLocks noChangeArrowheads="1"/>
          </p:cNvSpPr>
          <p:nvPr/>
        </p:nvSpPr>
        <p:spPr bwMode="auto">
          <a:xfrm>
            <a:off x="152400" y="76200"/>
            <a:ext cx="8839200" cy="523220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50000">
                <a:srgbClr val="0000FF"/>
              </a:gs>
              <a:gs pos="100000">
                <a:schemeClr val="tx1"/>
              </a:gs>
            </a:gsLst>
            <a:lin ang="5400000" scaled="1"/>
          </a:gradFill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  <a:effectLst>
                  <a:glow rad="101600">
                    <a:srgbClr val="FF6600">
                      <a:alpha val="65000"/>
                    </a:srgbClr>
                  </a:glow>
                </a:effectLst>
                <a:latin typeface="Papyrus" pitchFamily="-65" charset="0"/>
              </a:rPr>
              <a:t>Content of the Talk</a:t>
            </a:r>
            <a:endParaRPr lang="en-US" sz="2800" b="1" dirty="0">
              <a:solidFill>
                <a:srgbClr val="FFFF00"/>
              </a:solidFill>
              <a:effectLst>
                <a:glow rad="101600">
                  <a:srgbClr val="FF6600">
                    <a:alpha val="65000"/>
                  </a:srgbClr>
                </a:glow>
              </a:effectLst>
              <a:latin typeface="Papyrus" pitchFamily="-65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" y="838200"/>
            <a:ext cx="8839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/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halkboard"/>
              </a:rPr>
              <a:t>1) A Quick Sweep of the Dusty Universe</a:t>
            </a:r>
          </a:p>
          <a:p>
            <a:pPr marL="457200" indent="-457200" algn="just"/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halkboard"/>
              </a:rPr>
              <a:t>	• Basic dust physics, the models and their constraints</a:t>
            </a:r>
          </a:p>
          <a:p>
            <a:pPr marL="457200" indent="-457200" algn="just"/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halkboard"/>
              </a:rPr>
              <a:t>	• Step by step building of a spectral energy distribution (SED)</a:t>
            </a:r>
          </a:p>
          <a:p>
            <a:pPr marL="457200" indent="-457200" algn="just"/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halkboard"/>
              </a:rPr>
              <a:t>	• Observed SED evolution of galaxies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2400" y="2438400"/>
            <a:ext cx="8839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/>
            <a:r>
              <a:rPr lang="en-US" sz="2000" dirty="0">
                <a:solidFill>
                  <a:srgbClr val="FFFF00"/>
                </a:solidFill>
                <a:latin typeface="Chalkboard"/>
              </a:rPr>
              <a:t>2) The Dust Evolution Cycle and the Observed Dust Budget in Galaxies</a:t>
            </a:r>
          </a:p>
          <a:p>
            <a:pPr marL="457200" indent="-457200" algn="just"/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halkboard"/>
              </a:rPr>
              <a:t>	</a:t>
            </a:r>
            <a:r>
              <a:rPr lang="en-US" sz="2000" dirty="0">
                <a:solidFill>
                  <a:schemeClr val="bg1"/>
                </a:solidFill>
                <a:latin typeface="Chalkboard"/>
              </a:rPr>
              <a:t>• Open questions about dust evolution: sites of formation, efficiency of destruction</a:t>
            </a:r>
          </a:p>
          <a:p>
            <a:pPr marL="457200" indent="-457200" algn="just"/>
            <a:r>
              <a:rPr lang="en-US" sz="2000" dirty="0">
                <a:solidFill>
                  <a:schemeClr val="bg1"/>
                </a:solidFill>
                <a:latin typeface="Chalkboard"/>
              </a:rPr>
              <a:t>	• Difficulties to interpret an observed galaxy's SED</a:t>
            </a:r>
          </a:p>
        </p:txBody>
      </p:sp>
      <p:sp>
        <p:nvSpPr>
          <p:cNvPr id="5" name="TextBox 11"/>
          <p:cNvSpPr txBox="1"/>
          <p:nvPr/>
        </p:nvSpPr>
        <p:spPr>
          <a:xfrm>
            <a:off x="152400" y="4114800"/>
            <a:ext cx="8839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/>
            <a:r>
              <a:rPr 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Chalkboard"/>
              </a:rPr>
              <a:t>3) Bridging the Gap Between the Distant Universe and Nearby Galaxies</a:t>
            </a:r>
          </a:p>
          <a:p>
            <a:pPr marL="457200" indent="-457200" algn="just"/>
            <a:r>
              <a:rPr 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Chalkboard"/>
              </a:rPr>
              <a:t>	• A multiphase SED model</a:t>
            </a:r>
          </a:p>
          <a:p>
            <a:pPr marL="457200" indent="-457200" algn="just"/>
            <a:r>
              <a:rPr 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Chalkboard"/>
              </a:rPr>
              <a:t>	• A consistent dust and elemental evolution model</a:t>
            </a:r>
          </a:p>
          <a:p>
            <a:pPr marL="457200" indent="-457200" algn="just"/>
            <a:r>
              <a:rPr 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Chalkboard"/>
              </a:rPr>
              <a:t>	• The distinct evolution of PAHs and SN-condensed dust as a function of time</a:t>
            </a:r>
          </a:p>
        </p:txBody>
      </p:sp>
      <p:sp>
        <p:nvSpPr>
          <p:cNvPr id="6" name="TextBox 11"/>
          <p:cNvSpPr txBox="1"/>
          <p:nvPr/>
        </p:nvSpPr>
        <p:spPr>
          <a:xfrm>
            <a:off x="152400" y="6019800"/>
            <a:ext cx="883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/>
            <a:r>
              <a:rPr 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Chalkboard"/>
              </a:rPr>
              <a:t>Summary &amp; Conclusion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7" name="Text Box 3"/>
          <p:cNvSpPr txBox="1">
            <a:spLocks noChangeArrowheads="1"/>
          </p:cNvSpPr>
          <p:nvPr/>
        </p:nvSpPr>
        <p:spPr bwMode="auto">
          <a:xfrm>
            <a:off x="73025" y="1066800"/>
            <a:ext cx="9067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FFFF00"/>
                </a:solidFill>
                <a:latin typeface="Chalkboard" pitchFamily="-111" charset="0"/>
              </a:rPr>
              <a:t>• To </a:t>
            </a:r>
            <a:r>
              <a:rPr lang="en-US" sz="2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halkboard" pitchFamily="-111" charset="0"/>
              </a:rPr>
              <a:t>constrain dust evolution</a:t>
            </a:r>
            <a:r>
              <a:rPr lang="en-US" sz="2000" dirty="0">
                <a:solidFill>
                  <a:srgbClr val="FFFF00"/>
                </a:solidFill>
                <a:latin typeface="Chalkboard" pitchFamily="-111" charset="0"/>
              </a:rPr>
              <a:t> models: </a:t>
            </a:r>
            <a:r>
              <a:rPr lang="en-US" sz="2000" dirty="0">
                <a:solidFill>
                  <a:schemeClr val="bg1"/>
                </a:solidFill>
                <a:latin typeface="Chalkboard" pitchFamily="-111" charset="0"/>
              </a:rPr>
              <a:t>need measure of the variation of dust abundances with time.</a:t>
            </a:r>
          </a:p>
        </p:txBody>
      </p:sp>
      <p:sp>
        <p:nvSpPr>
          <p:cNvPr id="113668" name="Text Box 4"/>
          <p:cNvSpPr txBox="1">
            <a:spLocks noChangeArrowheads="1"/>
          </p:cNvSpPr>
          <p:nvPr/>
        </p:nvSpPr>
        <p:spPr bwMode="auto">
          <a:xfrm>
            <a:off x="73025" y="3336925"/>
            <a:ext cx="90678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2000" dirty="0" smtClean="0">
                <a:solidFill>
                  <a:srgbClr val="FFFF00"/>
                </a:solidFill>
                <a:latin typeface="Chalkboard" pitchFamily="-111" charset="0"/>
              </a:rPr>
              <a:t>• However</a:t>
            </a:r>
            <a:r>
              <a:rPr lang="en-US" sz="2000" dirty="0">
                <a:solidFill>
                  <a:srgbClr val="FFFF00"/>
                </a:solidFill>
                <a:latin typeface="Chalkboard" pitchFamily="-111" charset="0"/>
              </a:rPr>
              <a:t>, the global SED of a galaxy is the </a:t>
            </a:r>
            <a:r>
              <a:rPr lang="en-US" sz="2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halkboard" pitchFamily="-111" charset="0"/>
              </a:rPr>
              <a:t>intricate combination</a:t>
            </a:r>
            <a:r>
              <a:rPr lang="en-US" sz="2000" dirty="0">
                <a:solidFill>
                  <a:srgbClr val="FFFF00"/>
                </a:solidFill>
                <a:latin typeface="Chalkboard" pitchFamily="-111" charset="0"/>
              </a:rPr>
              <a:t> of different phenomena:</a:t>
            </a:r>
          </a:p>
          <a:p>
            <a:pPr marL="914400" lvl="1" indent="-457200">
              <a:spcBef>
                <a:spcPct val="50000"/>
              </a:spcBef>
              <a:buFont typeface="Times" pitchFamily="-111" charset="0"/>
              <a:buAutoNum type="arabicPeriod"/>
            </a:pPr>
            <a:r>
              <a:rPr lang="en-US" sz="2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halkboard" pitchFamily="-111" charset="0"/>
              </a:rPr>
              <a:t>Long timescale</a:t>
            </a:r>
            <a:r>
              <a:rPr lang="en-US" sz="2000" dirty="0">
                <a:solidFill>
                  <a:srgbClr val="FFFF00"/>
                </a:solidFill>
                <a:latin typeface="Chalkboard" pitchFamily="-111" charset="0"/>
              </a:rPr>
              <a:t> processes (≈ 1 </a:t>
            </a:r>
            <a:r>
              <a:rPr lang="en-US" sz="2000" dirty="0" err="1">
                <a:solidFill>
                  <a:srgbClr val="FFFF00"/>
                </a:solidFill>
                <a:latin typeface="Chalkboard" pitchFamily="-111" charset="0"/>
              </a:rPr>
              <a:t>Gyr</a:t>
            </a:r>
            <a:r>
              <a:rPr lang="en-US" sz="2000" dirty="0">
                <a:solidFill>
                  <a:srgbClr val="FFFF00"/>
                </a:solidFill>
                <a:latin typeface="Chalkboard" pitchFamily="-111" charset="0"/>
              </a:rPr>
              <a:t>): </a:t>
            </a:r>
            <a:r>
              <a:rPr lang="en-US" sz="2000" dirty="0">
                <a:solidFill>
                  <a:schemeClr val="bg1"/>
                </a:solidFill>
                <a:latin typeface="Chalkboard" pitchFamily="-111" charset="0"/>
              </a:rPr>
              <a:t>elemental enrichment, evolution of the stellar populations (traced by </a:t>
            </a:r>
            <a:r>
              <a:rPr lang="en-US" sz="2000" dirty="0" err="1">
                <a:solidFill>
                  <a:schemeClr val="bg1"/>
                </a:solidFill>
                <a:latin typeface="Chalkboard" pitchFamily="-111" charset="0"/>
              </a:rPr>
              <a:t>Z</a:t>
            </a:r>
            <a:r>
              <a:rPr lang="en-US" sz="2000" baseline="-25000" dirty="0" err="1">
                <a:solidFill>
                  <a:schemeClr val="bg1"/>
                </a:solidFill>
                <a:latin typeface="Chalkboard" pitchFamily="-111" charset="0"/>
              </a:rPr>
              <a:t>gas</a:t>
            </a:r>
            <a:r>
              <a:rPr lang="en-US" sz="2000" dirty="0">
                <a:solidFill>
                  <a:schemeClr val="bg1"/>
                </a:solidFill>
                <a:latin typeface="Chalkboard" pitchFamily="-111" charset="0"/>
              </a:rPr>
              <a:t>);</a:t>
            </a:r>
          </a:p>
          <a:p>
            <a:pPr marL="914400" lvl="1" indent="-457200">
              <a:spcBef>
                <a:spcPct val="50000"/>
              </a:spcBef>
              <a:buFont typeface="Times" pitchFamily="-111" charset="0"/>
              <a:buAutoNum type="arabicPeriod"/>
            </a:pPr>
            <a:r>
              <a:rPr lang="en-US" sz="2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halkboard" pitchFamily="-111" charset="0"/>
              </a:rPr>
              <a:t>Short timescale</a:t>
            </a:r>
            <a:r>
              <a:rPr lang="en-US" sz="2000" dirty="0">
                <a:solidFill>
                  <a:srgbClr val="FFFF00"/>
                </a:solidFill>
                <a:latin typeface="Chalkboard" pitchFamily="-111" charset="0"/>
              </a:rPr>
              <a:t> processes (≈ 10 </a:t>
            </a:r>
            <a:r>
              <a:rPr lang="en-US" sz="2000" dirty="0" err="1">
                <a:solidFill>
                  <a:srgbClr val="FFFF00"/>
                </a:solidFill>
                <a:latin typeface="Chalkboard" pitchFamily="-111" charset="0"/>
              </a:rPr>
              <a:t>Myr</a:t>
            </a:r>
            <a:r>
              <a:rPr lang="en-US" sz="2000" dirty="0">
                <a:solidFill>
                  <a:srgbClr val="FFFF00"/>
                </a:solidFill>
                <a:latin typeface="Chalkboard" pitchFamily="-111" charset="0"/>
              </a:rPr>
              <a:t>): </a:t>
            </a:r>
            <a:r>
              <a:rPr lang="en-US" sz="2000" dirty="0">
                <a:solidFill>
                  <a:srgbClr val="FFFFFF"/>
                </a:solidFill>
                <a:latin typeface="Chalkboard" pitchFamily="-111" charset="0"/>
              </a:rPr>
              <a:t>massive stars, SN blast waves, HII region evolution (traced by L</a:t>
            </a:r>
            <a:r>
              <a:rPr lang="en-US" sz="2000" baseline="-25000" dirty="0">
                <a:solidFill>
                  <a:srgbClr val="FFFFFF"/>
                </a:solidFill>
                <a:latin typeface="Chalkboard" pitchFamily="-111" charset="0"/>
              </a:rPr>
              <a:t>IR</a:t>
            </a:r>
            <a:r>
              <a:rPr lang="en-US" sz="2000" dirty="0">
                <a:solidFill>
                  <a:srgbClr val="FFFFFF"/>
                </a:solidFill>
                <a:latin typeface="Chalkboard" pitchFamily="-111" charset="0"/>
              </a:rPr>
              <a:t>).</a:t>
            </a:r>
          </a:p>
        </p:txBody>
      </p:sp>
      <p:sp>
        <p:nvSpPr>
          <p:cNvPr id="113669" name="Text Box 5"/>
          <p:cNvSpPr txBox="1">
            <a:spLocks noChangeArrowheads="1"/>
          </p:cNvSpPr>
          <p:nvPr/>
        </p:nvSpPr>
        <p:spPr bwMode="auto">
          <a:xfrm>
            <a:off x="73025" y="2209800"/>
            <a:ext cx="9067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FFFF00"/>
                </a:solidFill>
                <a:latin typeface="Chalkboard" pitchFamily="-111" charset="0"/>
              </a:rPr>
              <a:t>• </a:t>
            </a:r>
            <a:r>
              <a:rPr lang="en-US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halkboard" pitchFamily="-111" charset="0"/>
              </a:rPr>
              <a:t>Nearby </a:t>
            </a:r>
            <a:r>
              <a:rPr lang="en-US" sz="2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halkboard" pitchFamily="-111" charset="0"/>
              </a:rPr>
              <a:t>galaxies</a:t>
            </a:r>
            <a:r>
              <a:rPr lang="en-US" sz="2000" dirty="0">
                <a:solidFill>
                  <a:srgbClr val="FFFF00"/>
                </a:solidFill>
                <a:latin typeface="Chalkboard" pitchFamily="-111" charset="0"/>
              </a:rPr>
              <a:t> are crucial: </a:t>
            </a:r>
            <a:r>
              <a:rPr lang="en-US" sz="2000" dirty="0">
                <a:solidFill>
                  <a:schemeClr val="bg1"/>
                </a:solidFill>
                <a:latin typeface="Chalkboard" pitchFamily="-111" charset="0"/>
              </a:rPr>
              <a:t>wide range of </a:t>
            </a:r>
            <a:r>
              <a:rPr lang="en-US" sz="2000" dirty="0" err="1">
                <a:solidFill>
                  <a:schemeClr val="bg1"/>
                </a:solidFill>
                <a:latin typeface="Chalkboard" pitchFamily="-111" charset="0"/>
              </a:rPr>
              <a:t>metallicity</a:t>
            </a:r>
            <a:r>
              <a:rPr lang="en-US" sz="2000" dirty="0">
                <a:solidFill>
                  <a:schemeClr val="bg1"/>
                </a:solidFill>
                <a:latin typeface="Chalkboard" pitchFamily="-111" charset="0"/>
              </a:rPr>
              <a:t> and physical conditions</a:t>
            </a:r>
            <a:r>
              <a:rPr lang="en-US" sz="2000" dirty="0">
                <a:latin typeface="Chalkboard" pitchFamily="-111" charset="0"/>
              </a:rPr>
              <a:t>.</a:t>
            </a:r>
          </a:p>
        </p:txBody>
      </p:sp>
      <p:sp>
        <p:nvSpPr>
          <p:cNvPr id="6" name="Text Box 24"/>
          <p:cNvSpPr txBox="1">
            <a:spLocks noChangeArrowheads="1"/>
          </p:cNvSpPr>
          <p:nvPr/>
        </p:nvSpPr>
        <p:spPr bwMode="auto">
          <a:xfrm>
            <a:off x="152400" y="76200"/>
            <a:ext cx="8839200" cy="523220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50000">
                <a:srgbClr val="0000FF"/>
              </a:gs>
              <a:gs pos="100000">
                <a:schemeClr val="tx1"/>
              </a:gs>
            </a:gsLst>
            <a:lin ang="5400000" scaled="1"/>
          </a:gradFill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  <a:effectLst>
                  <a:glow rad="101600">
                    <a:srgbClr val="FF6600">
                      <a:alpha val="65000"/>
                    </a:srgbClr>
                  </a:glow>
                </a:effectLst>
                <a:latin typeface="Papyrus" pitchFamily="-65" charset="0"/>
              </a:rPr>
              <a:t>Motivation: Cosmic Dust Evolution</a:t>
            </a:r>
            <a:endParaRPr lang="en-US" sz="2800" b="1" dirty="0">
              <a:solidFill>
                <a:srgbClr val="FFFF00"/>
              </a:solidFill>
              <a:effectLst>
                <a:glow rad="101600">
                  <a:srgbClr val="FF6600">
                    <a:alpha val="65000"/>
                  </a:srgbClr>
                </a:glow>
              </a:effectLst>
              <a:latin typeface="Papyrus" pitchFamily="-65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3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3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8" grpId="0" autoUpdateAnimBg="0"/>
      <p:bldP spid="113669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multiSEDev1.pdf                                                003D9BC9Macintosh HD                   BCFBA27D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813" y="1066800"/>
            <a:ext cx="8637587" cy="287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595" name="Picture 3" descr="multiSEDev2.pdf                                                003D9BC9Macintosh HD                   BCFBA27D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7813" y="1066800"/>
            <a:ext cx="8637587" cy="287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596" name="Picture 4" descr="multiSEDev3.pdf                                                003D9BC9Macintosh HD                   BCFBA27D: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7813" y="1066800"/>
            <a:ext cx="8637587" cy="287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597" name="Picture 5" descr="multiSEDev4.pdf                                                003D9BC9Macintosh HD                   BCFBA27D: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7813" y="1066800"/>
            <a:ext cx="8637587" cy="287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598" name="Picture 6" descr="multiSEDsf1.pdf                                                003D9BC9Macintosh HD                   BCFBA27D: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7813" y="3979863"/>
            <a:ext cx="8637587" cy="287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599" name="Picture 7" descr="multiSEDsf2.pdf                                                003D9BC9Macintosh HD                   BCFBA27D: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7813" y="3979863"/>
            <a:ext cx="8637587" cy="287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600" name="Picture 8" descr="multiSEDsf3.pdf                                                003D9BC9Macintosh HD                   BCFBA27D: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77813" y="3979863"/>
            <a:ext cx="8637587" cy="287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601" name="Picture 9" descr="multiSEDsf4.pdf                                                003D9BC9Macintosh HD                   BCFBA27D: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77813" y="3979863"/>
            <a:ext cx="8637587" cy="287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24"/>
          <p:cNvSpPr txBox="1">
            <a:spLocks noChangeArrowheads="1"/>
          </p:cNvSpPr>
          <p:nvPr/>
        </p:nvSpPr>
        <p:spPr bwMode="auto">
          <a:xfrm>
            <a:off x="152400" y="76200"/>
            <a:ext cx="8839200" cy="523220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50000">
                <a:srgbClr val="0000FF"/>
              </a:gs>
              <a:gs pos="100000">
                <a:schemeClr val="tx1"/>
              </a:gs>
            </a:gsLst>
            <a:lin ang="5400000" scaled="1"/>
          </a:gradFill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  <a:effectLst>
                  <a:glow rad="101600">
                    <a:srgbClr val="FF6600">
                      <a:alpha val="65000"/>
                    </a:srgbClr>
                  </a:glow>
                </a:effectLst>
                <a:latin typeface="Papyrus" pitchFamily="-65" charset="0"/>
              </a:rPr>
              <a:t>Real Life </a:t>
            </a:r>
            <a:r>
              <a:rPr lang="en-US" sz="2800" b="1" dirty="0" err="1" smtClean="0">
                <a:solidFill>
                  <a:srgbClr val="FFFF00"/>
                </a:solidFill>
                <a:effectLst>
                  <a:glow rad="101600">
                    <a:srgbClr val="FF6600">
                      <a:alpha val="65000"/>
                    </a:srgbClr>
                  </a:glow>
                </a:effectLst>
                <a:latin typeface="Papyrus" pitchFamily="-65" charset="0"/>
              </a:rPr>
              <a:t>SEDs</a:t>
            </a:r>
            <a:r>
              <a:rPr lang="en-US" sz="2800" b="1" dirty="0" smtClean="0">
                <a:solidFill>
                  <a:srgbClr val="FFFF00"/>
                </a:solidFill>
                <a:effectLst>
                  <a:glow rad="101600">
                    <a:srgbClr val="FF6600">
                      <a:alpha val="65000"/>
                    </a:srgbClr>
                  </a:glow>
                </a:effectLst>
                <a:latin typeface="Papyrus" pitchFamily="-65" charset="0"/>
              </a:rPr>
              <a:t> of Galaxies</a:t>
            </a:r>
            <a:endParaRPr lang="en-US" sz="2800" b="1" dirty="0">
              <a:solidFill>
                <a:srgbClr val="FFFF00"/>
              </a:solidFill>
              <a:effectLst>
                <a:glow rad="101600">
                  <a:srgbClr val="FF6600">
                    <a:alpha val="65000"/>
                  </a:srgbClr>
                </a:glow>
              </a:effectLst>
              <a:latin typeface="Papyrus" pitchFamily="-65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0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0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0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0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0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10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10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7" name="Text Box 3"/>
          <p:cNvSpPr txBox="1">
            <a:spLocks noChangeArrowheads="1"/>
          </p:cNvSpPr>
          <p:nvPr/>
        </p:nvSpPr>
        <p:spPr bwMode="auto">
          <a:xfrm>
            <a:off x="73025" y="657761"/>
            <a:ext cx="90678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FFFF00"/>
                </a:solidFill>
                <a:latin typeface="Chalkboard" pitchFamily="-111" charset="0"/>
              </a:rPr>
              <a:t>• Dust formation by supernovae:</a:t>
            </a:r>
          </a:p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FFFF00"/>
                </a:solidFill>
                <a:latin typeface="Chalkboard" pitchFamily="-111" charset="0"/>
              </a:rPr>
              <a:t>	</a:t>
            </a:r>
            <a:r>
              <a:rPr lang="en-US" sz="2000" dirty="0" smtClean="0">
                <a:solidFill>
                  <a:schemeClr val="bg1"/>
                </a:solidFill>
                <a:latin typeface="Chalkboard" pitchFamily="-111" charset="0"/>
              </a:rPr>
              <a:t>1) Individual SNe: ≈ 10</a:t>
            </a:r>
            <a:r>
              <a:rPr lang="en-US" sz="2000" baseline="30000" dirty="0" smtClean="0">
                <a:solidFill>
                  <a:schemeClr val="bg1"/>
                </a:solidFill>
                <a:latin typeface="Chalkboard" pitchFamily="-111" charset="0"/>
              </a:rPr>
              <a:t>-2</a:t>
            </a:r>
            <a:r>
              <a:rPr lang="en-US" sz="2000" dirty="0" smtClean="0">
                <a:solidFill>
                  <a:schemeClr val="bg1"/>
                </a:solidFill>
                <a:latin typeface="Chalkboard" pitchFamily="-111" charset="0"/>
              </a:rPr>
              <a:t> M</a:t>
            </a:r>
            <a:r>
              <a:rPr lang="en-US" sz="2000" baseline="-25000" dirty="0" smtClean="0">
                <a:solidFill>
                  <a:schemeClr val="bg1"/>
                </a:solidFill>
                <a:latin typeface="Wingdings"/>
                <a:ea typeface="Wingdings"/>
                <a:cs typeface="Wingdings"/>
              </a:rPr>
              <a:t></a:t>
            </a:r>
            <a:r>
              <a:rPr lang="en-US" sz="2000" dirty="0" smtClean="0">
                <a:solidFill>
                  <a:schemeClr val="bg1"/>
                </a:solidFill>
                <a:latin typeface="Chalkboard" pitchFamily="-111" charset="0"/>
              </a:rPr>
              <a:t>/SN </a:t>
            </a:r>
            <a:r>
              <a:rPr lang="en-US" sz="2000" dirty="0" smtClean="0">
                <a:solidFill>
                  <a:srgbClr val="66CCFF"/>
                </a:solidFill>
                <a:latin typeface="Chalkboard" pitchFamily="-111" charset="0"/>
              </a:rPr>
              <a:t>(Sugerman et al. 2006; Rho et al. 2008)</a:t>
            </a:r>
            <a:r>
              <a:rPr lang="en-US" sz="2000" dirty="0" smtClean="0">
                <a:solidFill>
                  <a:schemeClr val="bg1"/>
                </a:solidFill>
                <a:latin typeface="Chalkboard" pitchFamily="-111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chemeClr val="bg1"/>
                </a:solidFill>
                <a:latin typeface="Chalkboard" pitchFamily="-111" charset="0"/>
              </a:rPr>
              <a:t>	2) From the distant universe: </a:t>
            </a:r>
            <a:r>
              <a:rPr lang="fr-FR" sz="2000" dirty="0">
                <a:solidFill>
                  <a:schemeClr val="bg1"/>
                </a:solidFill>
                <a:latin typeface="Chalkboard" pitchFamily="-111" charset="0"/>
              </a:rPr>
              <a:t>SDSS J1148+5251 </a:t>
            </a:r>
            <a:r>
              <a:rPr lang="fr-FR" sz="2000" dirty="0" err="1">
                <a:solidFill>
                  <a:schemeClr val="bg1"/>
                </a:solidFill>
                <a:latin typeface="Chalkboard" pitchFamily="-111" charset="0"/>
              </a:rPr>
              <a:t>at</a:t>
            </a:r>
            <a:r>
              <a:rPr lang="fr-FR" sz="2000" dirty="0">
                <a:solidFill>
                  <a:schemeClr val="bg1"/>
                </a:solidFill>
                <a:latin typeface="Chalkboard" pitchFamily="-111" charset="0"/>
              </a:rPr>
              <a:t> z=6.42</a:t>
            </a:r>
          </a:p>
        </p:txBody>
      </p:sp>
      <p:sp>
        <p:nvSpPr>
          <p:cNvPr id="6" name="Text Box 24"/>
          <p:cNvSpPr txBox="1">
            <a:spLocks noChangeArrowheads="1"/>
          </p:cNvSpPr>
          <p:nvPr/>
        </p:nvSpPr>
        <p:spPr bwMode="auto">
          <a:xfrm>
            <a:off x="152400" y="76200"/>
            <a:ext cx="8839200" cy="523220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50000">
                <a:srgbClr val="0000FF"/>
              </a:gs>
              <a:gs pos="100000">
                <a:schemeClr val="tx1"/>
              </a:gs>
            </a:gsLst>
            <a:lin ang="5400000" scaled="1"/>
          </a:gradFill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  <a:effectLst>
                  <a:glow rad="101600">
                    <a:srgbClr val="FF6600">
                      <a:alpha val="65000"/>
                    </a:srgbClr>
                  </a:glow>
                </a:effectLst>
                <a:latin typeface="Papyrus" pitchFamily="-65" charset="0"/>
              </a:rPr>
              <a:t>Open Questions About Dust Evolution</a:t>
            </a:r>
            <a:endParaRPr lang="en-US" sz="2800" b="1" dirty="0">
              <a:solidFill>
                <a:srgbClr val="FFFF00"/>
              </a:solidFill>
              <a:effectLst>
                <a:glow rad="101600">
                  <a:srgbClr val="FF6600">
                    <a:alpha val="65000"/>
                  </a:srgbClr>
                </a:glow>
              </a:effectLst>
              <a:latin typeface="Papyrus" pitchFamily="-65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76200" y="5943600"/>
            <a:ext cx="9067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FFFF00"/>
                </a:solidFill>
                <a:latin typeface="Chalkboard" pitchFamily="-111" charset="0"/>
              </a:rPr>
              <a:t>• Dust condensation in dense regions of the ISM: </a:t>
            </a:r>
            <a:r>
              <a:rPr lang="en-US" sz="2000" dirty="0" smtClean="0">
                <a:solidFill>
                  <a:schemeClr val="bg1"/>
                </a:solidFill>
                <a:latin typeface="Chalkboard" pitchFamily="-111" charset="0"/>
              </a:rPr>
              <a:t>short timescales (10</a:t>
            </a:r>
            <a:r>
              <a:rPr lang="en-US" sz="2000" baseline="30000" dirty="0" smtClean="0">
                <a:solidFill>
                  <a:schemeClr val="bg1"/>
                </a:solidFill>
                <a:latin typeface="Chalkboard" pitchFamily="-111" charset="0"/>
              </a:rPr>
              <a:t>5 </a:t>
            </a:r>
            <a:r>
              <a:rPr lang="en-US" sz="2000" dirty="0" smtClean="0">
                <a:solidFill>
                  <a:schemeClr val="bg1"/>
                </a:solidFill>
                <a:latin typeface="Chalkboard" pitchFamily="-111" charset="0"/>
              </a:rPr>
              <a:t>yr).</a:t>
            </a:r>
            <a:endParaRPr lang="en-US" sz="2000" dirty="0">
              <a:solidFill>
                <a:schemeClr val="bg1"/>
              </a:solidFill>
              <a:latin typeface="Chalkboard" pitchFamily="-111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76200" y="6305490"/>
            <a:ext cx="9067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FFFF00"/>
                </a:solidFill>
                <a:latin typeface="Chalkboard" pitchFamily="-111" charset="0"/>
              </a:rPr>
              <a:t>• The lack of PAHs in low-metallicity environments...</a:t>
            </a:r>
            <a:endParaRPr lang="en-US" sz="2000" dirty="0">
              <a:solidFill>
                <a:schemeClr val="bg1"/>
              </a:solidFill>
              <a:latin typeface="Chalkboard" pitchFamily="-111" charset="0"/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4800600" y="2057400"/>
            <a:ext cx="4191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fr-FR" sz="2000" dirty="0">
                <a:solidFill>
                  <a:schemeClr val="bg1"/>
                </a:solidFill>
                <a:latin typeface="Chalkboard" pitchFamily="-111" charset="0"/>
              </a:rPr>
              <a:t> Age ≈ 400 </a:t>
            </a:r>
            <a:r>
              <a:rPr lang="fr-FR" sz="2000" dirty="0" err="1">
                <a:solidFill>
                  <a:schemeClr val="bg1"/>
                </a:solidFill>
                <a:latin typeface="Chalkboard" pitchFamily="-111" charset="0"/>
              </a:rPr>
              <a:t>Myr</a:t>
            </a:r>
            <a:endParaRPr lang="fr-FR" sz="2000" dirty="0">
              <a:solidFill>
                <a:schemeClr val="bg1"/>
              </a:solidFill>
              <a:latin typeface="Chalkboard" pitchFamily="-111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fr-FR" sz="2000" dirty="0">
                <a:solidFill>
                  <a:schemeClr val="bg1"/>
                </a:solidFill>
                <a:latin typeface="Chalkboard" pitchFamily="-111" charset="0"/>
              </a:rPr>
              <a:t> L(IR) ≈ (1-2)</a:t>
            </a:r>
            <a:r>
              <a:rPr lang="fr-FR" sz="2000" dirty="0">
                <a:solidFill>
                  <a:schemeClr val="bg1"/>
                </a:solidFill>
                <a:latin typeface="ＭＳ ゴシック"/>
                <a:ea typeface="ＭＳ ゴシック"/>
                <a:cs typeface="ＭＳ ゴシック"/>
              </a:rPr>
              <a:t>×</a:t>
            </a:r>
            <a:r>
              <a:rPr lang="fr-FR" sz="2000" dirty="0">
                <a:solidFill>
                  <a:schemeClr val="bg1"/>
                </a:solidFill>
                <a:latin typeface="Chalkboard" pitchFamily="-111" charset="0"/>
              </a:rPr>
              <a:t>10</a:t>
            </a:r>
            <a:r>
              <a:rPr lang="fr-FR" sz="2000" baseline="30000" dirty="0">
                <a:solidFill>
                  <a:schemeClr val="bg1"/>
                </a:solidFill>
                <a:latin typeface="Chalkboard" pitchFamily="-111" charset="0"/>
              </a:rPr>
              <a:t>13</a:t>
            </a:r>
            <a:r>
              <a:rPr lang="fr-FR" sz="2000" dirty="0">
                <a:solidFill>
                  <a:schemeClr val="bg1"/>
                </a:solidFill>
                <a:latin typeface="Chalkboard" pitchFamily="-111" charset="0"/>
              </a:rPr>
              <a:t> L</a:t>
            </a:r>
            <a:r>
              <a:rPr lang="fr-FR" sz="2000" baseline="-25000" dirty="0">
                <a:solidFill>
                  <a:schemeClr val="bg1"/>
                </a:solidFill>
                <a:latin typeface="Chalkboard" pitchFamily="-111" charset="0"/>
                <a:sym typeface="Wingdings" pitchFamily="-111" charset="2"/>
              </a:rPr>
              <a:t></a:t>
            </a:r>
            <a:r>
              <a:rPr lang="fr-FR" sz="2000" dirty="0">
                <a:solidFill>
                  <a:schemeClr val="bg1"/>
                </a:solidFill>
                <a:latin typeface="Chalkboard" pitchFamily="-111" charset="0"/>
                <a:sym typeface="Wingdings" pitchFamily="-111" charset="2"/>
              </a:rPr>
              <a:t>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fr-FR" sz="2000" dirty="0">
                <a:solidFill>
                  <a:schemeClr val="bg1"/>
                </a:solidFill>
                <a:latin typeface="Chalkboard" pitchFamily="-111" charset="0"/>
                <a:sym typeface="Wingdings" pitchFamily="-111" charset="2"/>
              </a:rPr>
              <a:t> </a:t>
            </a:r>
            <a:r>
              <a:rPr lang="fr-FR" sz="2000" dirty="0" err="1">
                <a:solidFill>
                  <a:schemeClr val="bg1"/>
                </a:solidFill>
                <a:latin typeface="Chalkboard" pitchFamily="-111" charset="0"/>
                <a:sym typeface="Wingdings" pitchFamily="-111" charset="2"/>
              </a:rPr>
              <a:t>Mdust</a:t>
            </a:r>
            <a:r>
              <a:rPr lang="fr-FR" sz="2000" dirty="0">
                <a:solidFill>
                  <a:schemeClr val="bg1"/>
                </a:solidFill>
                <a:latin typeface="Chalkboard" pitchFamily="-111" charset="0"/>
                <a:sym typeface="Wingdings" pitchFamily="-111" charset="2"/>
              </a:rPr>
              <a:t> ≈ (1-5)</a:t>
            </a:r>
            <a:r>
              <a:rPr lang="fr-FR" sz="2000" dirty="0">
                <a:solidFill>
                  <a:schemeClr val="bg1"/>
                </a:solidFill>
                <a:latin typeface="ＭＳ ゴシック"/>
                <a:ea typeface="ＭＳ ゴシック"/>
                <a:cs typeface="ＭＳ ゴシック"/>
                <a:sym typeface="Wingdings" pitchFamily="-111" charset="2"/>
              </a:rPr>
              <a:t>×</a:t>
            </a:r>
            <a:r>
              <a:rPr lang="fr-FR" sz="2000" dirty="0">
                <a:solidFill>
                  <a:schemeClr val="bg1"/>
                </a:solidFill>
                <a:latin typeface="Chalkboard" pitchFamily="-111" charset="0"/>
              </a:rPr>
              <a:t>10</a:t>
            </a:r>
            <a:r>
              <a:rPr lang="fr-FR" sz="2000" baseline="30000" dirty="0">
                <a:solidFill>
                  <a:schemeClr val="bg1"/>
                </a:solidFill>
                <a:latin typeface="Chalkboard" pitchFamily="-111" charset="0"/>
              </a:rPr>
              <a:t>8</a:t>
            </a:r>
            <a:r>
              <a:rPr lang="fr-FR" sz="2000" dirty="0">
                <a:solidFill>
                  <a:schemeClr val="bg1"/>
                </a:solidFill>
                <a:latin typeface="Chalkboard" pitchFamily="-111" charset="0"/>
              </a:rPr>
              <a:t> M</a:t>
            </a:r>
            <a:r>
              <a:rPr lang="fr-FR" sz="2000" baseline="-25000" dirty="0">
                <a:solidFill>
                  <a:schemeClr val="bg1"/>
                </a:solidFill>
                <a:latin typeface="Chalkboard" pitchFamily="-111" charset="0"/>
                <a:sym typeface="Wingdings" pitchFamily="-111" charset="2"/>
              </a:rPr>
              <a:t></a:t>
            </a:r>
            <a:r>
              <a:rPr lang="fr-FR" sz="2000" dirty="0">
                <a:solidFill>
                  <a:schemeClr val="bg1"/>
                </a:solidFill>
                <a:latin typeface="Chalkboard" pitchFamily="-111" charset="0"/>
                <a:sym typeface="Wingdings" pitchFamily="-111" charset="2"/>
              </a:rPr>
              <a:t>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fr-FR" sz="2000" dirty="0">
                <a:solidFill>
                  <a:schemeClr val="bg1"/>
                </a:solidFill>
                <a:latin typeface="Chalkboard" pitchFamily="-111" charset="0"/>
                <a:sym typeface="Wingdings" pitchFamily="-111" charset="2"/>
              </a:rPr>
              <a:t> M(H</a:t>
            </a:r>
            <a:r>
              <a:rPr lang="fr-FR" sz="2000" baseline="-25000" dirty="0">
                <a:solidFill>
                  <a:schemeClr val="bg1"/>
                </a:solidFill>
                <a:latin typeface="Chalkboard" pitchFamily="-111" charset="0"/>
                <a:sym typeface="Wingdings" pitchFamily="-111" charset="2"/>
              </a:rPr>
              <a:t>2</a:t>
            </a:r>
            <a:r>
              <a:rPr lang="fr-FR" sz="2000" dirty="0">
                <a:solidFill>
                  <a:schemeClr val="bg1"/>
                </a:solidFill>
                <a:latin typeface="Chalkboard" pitchFamily="-111" charset="0"/>
                <a:sym typeface="Wingdings" pitchFamily="-111" charset="2"/>
              </a:rPr>
              <a:t>) ≈ 2</a:t>
            </a:r>
            <a:r>
              <a:rPr lang="fr-FR" sz="2000" dirty="0">
                <a:solidFill>
                  <a:schemeClr val="bg1"/>
                </a:solidFill>
                <a:latin typeface="ＭＳ ゴシック"/>
                <a:ea typeface="ＭＳ ゴシック"/>
                <a:cs typeface="ＭＳ ゴシック"/>
                <a:sym typeface="Wingdings" pitchFamily="-111" charset="2"/>
              </a:rPr>
              <a:t>×</a:t>
            </a:r>
            <a:r>
              <a:rPr lang="fr-FR" sz="2000" dirty="0">
                <a:solidFill>
                  <a:schemeClr val="bg1"/>
                </a:solidFill>
                <a:latin typeface="Chalkboard" pitchFamily="-111" charset="0"/>
              </a:rPr>
              <a:t>10</a:t>
            </a:r>
            <a:r>
              <a:rPr lang="fr-FR" sz="2000" baseline="30000" dirty="0">
                <a:solidFill>
                  <a:schemeClr val="bg1"/>
                </a:solidFill>
                <a:latin typeface="Chalkboard" pitchFamily="-111" charset="0"/>
              </a:rPr>
              <a:t>10</a:t>
            </a:r>
            <a:r>
              <a:rPr lang="fr-FR" sz="2000" dirty="0">
                <a:solidFill>
                  <a:schemeClr val="bg1"/>
                </a:solidFill>
                <a:latin typeface="Chalkboard" pitchFamily="-111" charset="0"/>
              </a:rPr>
              <a:t> M</a:t>
            </a:r>
            <a:r>
              <a:rPr lang="fr-FR" sz="2000" baseline="-25000" dirty="0">
                <a:solidFill>
                  <a:schemeClr val="bg1"/>
                </a:solidFill>
                <a:latin typeface="Chalkboard" pitchFamily="-111" charset="0"/>
                <a:sym typeface="Wingdings" pitchFamily="-111" charset="2"/>
              </a:rPr>
              <a:t></a:t>
            </a:r>
            <a:r>
              <a:rPr lang="fr-FR" sz="2000" dirty="0">
                <a:solidFill>
                  <a:schemeClr val="bg1"/>
                </a:solidFill>
                <a:latin typeface="Chalkboard" pitchFamily="-111" charset="0"/>
                <a:sym typeface="Wingdings" pitchFamily="-111" charset="2"/>
              </a:rPr>
              <a:t>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fr-FR" sz="2000" dirty="0">
                <a:solidFill>
                  <a:schemeClr val="bg1"/>
                </a:solidFill>
                <a:latin typeface="Chalkboard" pitchFamily="-111" charset="0"/>
                <a:sym typeface="Wingdings" pitchFamily="-111" charset="2"/>
              </a:rPr>
              <a:t> SFR(L</a:t>
            </a:r>
            <a:r>
              <a:rPr lang="fr-FR" sz="2000" baseline="-25000" dirty="0">
                <a:solidFill>
                  <a:schemeClr val="bg1"/>
                </a:solidFill>
                <a:latin typeface="Chalkboard" pitchFamily="-111" charset="0"/>
                <a:sym typeface="Wingdings" pitchFamily="-111" charset="2"/>
              </a:rPr>
              <a:t>IR</a:t>
            </a:r>
            <a:r>
              <a:rPr lang="fr-FR" sz="2000" dirty="0">
                <a:solidFill>
                  <a:schemeClr val="bg1"/>
                </a:solidFill>
                <a:latin typeface="Chalkboard" pitchFamily="-111" charset="0"/>
                <a:sym typeface="Wingdings" pitchFamily="-111" charset="2"/>
              </a:rPr>
              <a:t>) ≈ 3000</a:t>
            </a:r>
            <a:r>
              <a:rPr lang="fr-FR" sz="2000" dirty="0">
                <a:solidFill>
                  <a:schemeClr val="bg1"/>
                </a:solidFill>
                <a:latin typeface="Chalkboard" pitchFamily="-111" charset="0"/>
              </a:rPr>
              <a:t> M</a:t>
            </a:r>
            <a:r>
              <a:rPr lang="fr-FR" sz="2000" baseline="-25000" dirty="0">
                <a:solidFill>
                  <a:schemeClr val="bg1"/>
                </a:solidFill>
                <a:latin typeface="Chalkboard" pitchFamily="-111" charset="0"/>
                <a:sym typeface="Wingdings" pitchFamily="-111" charset="2"/>
              </a:rPr>
              <a:t></a:t>
            </a:r>
            <a:r>
              <a:rPr lang="fr-FR" sz="2000" dirty="0">
                <a:solidFill>
                  <a:schemeClr val="bg1"/>
                </a:solidFill>
                <a:latin typeface="Chalkboard" pitchFamily="-111" charset="0"/>
                <a:sym typeface="Wingdings" pitchFamily="-111" charset="2"/>
              </a:rPr>
              <a:t>/</a:t>
            </a:r>
            <a:r>
              <a:rPr lang="fr-FR" sz="2000" dirty="0" err="1">
                <a:solidFill>
                  <a:schemeClr val="bg1"/>
                </a:solidFill>
                <a:latin typeface="Chalkboard" pitchFamily="-111" charset="0"/>
                <a:sym typeface="Wingdings" pitchFamily="-111" charset="2"/>
              </a:rPr>
              <a:t>yr</a:t>
            </a:r>
            <a:endParaRPr lang="fr-FR" sz="2000" dirty="0">
              <a:solidFill>
                <a:schemeClr val="bg1"/>
              </a:solidFill>
              <a:latin typeface="Chalkboard" pitchFamily="-111" charset="0"/>
              <a:sym typeface="Wingdings" pitchFamily="-111" charset="2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292100" y="2122488"/>
            <a:ext cx="8470900" cy="3744912"/>
            <a:chOff x="292100" y="2122488"/>
            <a:chExt cx="8470900" cy="3744912"/>
          </a:xfrm>
        </p:grpSpPr>
        <p:pic>
          <p:nvPicPr>
            <p:cNvPr id="10" name="Picture 3" descr="&#10;walter+04.jpg                                                  000353C8Macintosh HD                   BCFB4E1D: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92100" y="2122488"/>
              <a:ext cx="4279900" cy="3744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Text Box 5"/>
            <p:cNvSpPr txBox="1">
              <a:spLocks noChangeArrowheads="1"/>
            </p:cNvSpPr>
            <p:nvPr/>
          </p:nvSpPr>
          <p:spPr bwMode="auto">
            <a:xfrm>
              <a:off x="4572000" y="5454650"/>
              <a:ext cx="4191000" cy="412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2000" i="1" dirty="0">
                  <a:solidFill>
                    <a:srgbClr val="66CCFF"/>
                  </a:solidFill>
                  <a:latin typeface="Chalkboard" pitchFamily="-111" charset="0"/>
                </a:rPr>
                <a:t>(Walter et al. 2004)</a:t>
              </a:r>
            </a:p>
          </p:txBody>
        </p:sp>
      </p:grp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4800600" y="4343400"/>
            <a:ext cx="41910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 dirty="0">
                <a:solidFill>
                  <a:srgbClr val="FFFF00"/>
                </a:solidFill>
                <a:latin typeface="Chalkboard" pitchFamily="-111" charset="0"/>
                <a:sym typeface="Symbol" pitchFamily="-111" charset="2"/>
              </a:rPr>
              <a:t>=&gt; Dust yield </a:t>
            </a:r>
            <a:r>
              <a:rPr lang="fr-FR" sz="2000" dirty="0">
                <a:solidFill>
                  <a:schemeClr val="bg1"/>
                </a:solidFill>
                <a:latin typeface="Chalkboard" pitchFamily="-111" charset="0"/>
                <a:sym typeface="Symbol" pitchFamily="-111" charset="2"/>
              </a:rPr>
              <a:t>≈ 1 </a:t>
            </a:r>
            <a:r>
              <a:rPr lang="fr-FR" sz="2000" dirty="0">
                <a:solidFill>
                  <a:schemeClr val="bg1"/>
                </a:solidFill>
                <a:latin typeface="Chalkboard" pitchFamily="-111" charset="0"/>
              </a:rPr>
              <a:t>M</a:t>
            </a:r>
            <a:r>
              <a:rPr lang="fr-FR" sz="2000" baseline="-25000" dirty="0">
                <a:solidFill>
                  <a:schemeClr val="bg1"/>
                </a:solidFill>
                <a:latin typeface="Chalkboard" pitchFamily="-111" charset="0"/>
                <a:sym typeface="Wingdings" pitchFamily="-111" charset="2"/>
              </a:rPr>
              <a:t></a:t>
            </a:r>
            <a:r>
              <a:rPr lang="fr-FR" sz="2000" dirty="0">
                <a:solidFill>
                  <a:schemeClr val="bg1"/>
                </a:solidFill>
                <a:latin typeface="Chalkboard" pitchFamily="-111" charset="0"/>
                <a:sym typeface="Wingdings" pitchFamily="-111" charset="2"/>
              </a:rPr>
              <a:t>/SN</a:t>
            </a:r>
          </a:p>
          <a:p>
            <a:pPr algn="r">
              <a:spcBef>
                <a:spcPct val="50000"/>
              </a:spcBef>
              <a:buFont typeface="Symbol" pitchFamily="-111" charset="2"/>
              <a:buNone/>
            </a:pPr>
            <a:r>
              <a:rPr lang="fr-FR" sz="2000" i="1" dirty="0">
                <a:solidFill>
                  <a:srgbClr val="66CCFF"/>
                </a:solidFill>
                <a:latin typeface="Chalkboard" pitchFamily="-111" charset="0"/>
                <a:sym typeface="Wingdings" pitchFamily="-111" charset="2"/>
              </a:rPr>
              <a:t>(</a:t>
            </a:r>
            <a:r>
              <a:rPr lang="fr-FR" sz="2000" i="1" dirty="0" err="1">
                <a:solidFill>
                  <a:srgbClr val="66CCFF"/>
                </a:solidFill>
                <a:latin typeface="Chalkboard" pitchFamily="-111" charset="0"/>
                <a:sym typeface="Wingdings" pitchFamily="-111" charset="2"/>
              </a:rPr>
              <a:t>Dwek</a:t>
            </a:r>
            <a:r>
              <a:rPr lang="fr-FR" sz="2000" i="1" dirty="0">
                <a:solidFill>
                  <a:srgbClr val="66CCFF"/>
                </a:solidFill>
                <a:latin typeface="Chalkboard" pitchFamily="-111" charset="0"/>
                <a:sym typeface="Wingdings" pitchFamily="-111" charset="2"/>
              </a:rPr>
              <a:t>, </a:t>
            </a:r>
            <a:r>
              <a:rPr lang="fr-FR" sz="2000" i="1" dirty="0" err="1">
                <a:solidFill>
                  <a:srgbClr val="66CCFF"/>
                </a:solidFill>
                <a:latin typeface="Chalkboard" pitchFamily="-111" charset="0"/>
                <a:sym typeface="Wingdings" pitchFamily="-111" charset="2"/>
              </a:rPr>
              <a:t>Galliano</a:t>
            </a:r>
            <a:r>
              <a:rPr lang="fr-FR" sz="2000" i="1" dirty="0">
                <a:solidFill>
                  <a:srgbClr val="66CCFF"/>
                </a:solidFill>
                <a:latin typeface="Chalkboard" pitchFamily="-111" charset="0"/>
                <a:sym typeface="Wingdings" pitchFamily="-111" charset="2"/>
              </a:rPr>
              <a:t> &amp; Jones 2007)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2" grpId="0" autoUpdateAnimBg="0"/>
      <p:bldP spid="15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13" descr="&#10;specPAHZ1.pdf                                                  00372BA4Macintosh HD                   C1E6AA42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66812"/>
            <a:ext cx="4572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50" name="Picture 14" descr="&#10;specPAHZ2.pdf                                                  00372BA4Macintosh HD                   C1E6AA42: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166812"/>
            <a:ext cx="4572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51" name="Picture 15" descr="&#10;specPAHZ3.pdf                                                  00372BA4Macintosh HD                   C1E6AA42: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166812"/>
            <a:ext cx="4572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9" name="Text Box 16"/>
          <p:cNvSpPr txBox="1">
            <a:spLocks noChangeArrowheads="1"/>
          </p:cNvSpPr>
          <p:nvPr/>
        </p:nvSpPr>
        <p:spPr bwMode="auto">
          <a:xfrm>
            <a:off x="0" y="762000"/>
            <a:ext cx="9070975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>
              <a:lnSpc>
                <a:spcPct val="70000"/>
              </a:lnSpc>
              <a:spcBef>
                <a:spcPct val="50000"/>
              </a:spcBef>
              <a:buClr>
                <a:schemeClr val="tx1"/>
              </a:buClr>
              <a:buFont typeface="Times" pitchFamily="-111" charset="0"/>
              <a:buNone/>
            </a:pPr>
            <a:r>
              <a:rPr lang="en-US" sz="2000" dirty="0">
                <a:solidFill>
                  <a:srgbClr val="FFFF00"/>
                </a:solidFill>
                <a:latin typeface="Chalkboard" pitchFamily="-111" charset="0"/>
              </a:rPr>
              <a:t>Paucity of </a:t>
            </a:r>
            <a:r>
              <a:rPr lang="en-US" sz="2000" dirty="0" err="1">
                <a:solidFill>
                  <a:srgbClr val="FFFF00"/>
                </a:solidFill>
                <a:latin typeface="Chalkboard" pitchFamily="-111" charset="0"/>
              </a:rPr>
              <a:t>PAHs</a:t>
            </a:r>
            <a:r>
              <a:rPr lang="en-US" sz="2000" dirty="0">
                <a:solidFill>
                  <a:srgbClr val="FFFF00"/>
                </a:solidFill>
                <a:latin typeface="Chalkboard" pitchFamily="-111" charset="0"/>
              </a:rPr>
              <a:t> in low-</a:t>
            </a:r>
            <a:r>
              <a:rPr lang="en-US" sz="2000" dirty="0" err="1">
                <a:solidFill>
                  <a:srgbClr val="FFFF00"/>
                </a:solidFill>
                <a:latin typeface="Chalkboard" pitchFamily="-111" charset="0"/>
              </a:rPr>
              <a:t>metallicity</a:t>
            </a:r>
            <a:r>
              <a:rPr lang="en-US" sz="2000" dirty="0">
                <a:solidFill>
                  <a:srgbClr val="FFFF00"/>
                </a:solidFill>
                <a:latin typeface="Chalkboard" pitchFamily="-111" charset="0"/>
              </a:rPr>
              <a:t> environments</a:t>
            </a:r>
            <a:endParaRPr lang="en-US" sz="2000" dirty="0">
              <a:solidFill>
                <a:srgbClr val="FFFF00"/>
              </a:solidFill>
              <a:latin typeface="Chalkboard" pitchFamily="-111" charset="0"/>
              <a:sym typeface="Symbol" pitchFamily="-111" charset="2"/>
            </a:endParaRPr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4876800" y="1319212"/>
            <a:ext cx="3822700" cy="4330700"/>
            <a:chOff x="3072" y="960"/>
            <a:chExt cx="2408" cy="2728"/>
          </a:xfrm>
        </p:grpSpPr>
        <p:pic>
          <p:nvPicPr>
            <p:cNvPr id="23562" name="Picture 17" descr="PAHvertical_black.pdf                                          000F17DCMacintosh HD                   C1E6FEA2: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072" y="960"/>
              <a:ext cx="2408" cy="2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63" name="Text Box 19"/>
            <p:cNvSpPr txBox="1">
              <a:spLocks noChangeArrowheads="1"/>
            </p:cNvSpPr>
            <p:nvPr/>
          </p:nvSpPr>
          <p:spPr bwMode="auto">
            <a:xfrm>
              <a:off x="4272" y="1968"/>
              <a:ext cx="576" cy="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Chalkboard" pitchFamily="-111" charset="0"/>
                </a:rPr>
                <a:t>PAH</a:t>
              </a:r>
              <a:endParaRPr lang="en-US"/>
            </a:p>
          </p:txBody>
        </p:sp>
      </p:grpSp>
      <p:sp>
        <p:nvSpPr>
          <p:cNvPr id="12" name="Text Box 24"/>
          <p:cNvSpPr txBox="1">
            <a:spLocks noChangeArrowheads="1"/>
          </p:cNvSpPr>
          <p:nvPr/>
        </p:nvSpPr>
        <p:spPr bwMode="auto">
          <a:xfrm>
            <a:off x="152400" y="76200"/>
            <a:ext cx="8839200" cy="523220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50000">
                <a:srgbClr val="0000FF"/>
              </a:gs>
              <a:gs pos="100000">
                <a:schemeClr val="tx1"/>
              </a:gs>
            </a:gsLst>
            <a:lin ang="5400000" scaled="1"/>
          </a:gradFill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  <a:effectLst>
                  <a:glow rad="101600">
                    <a:srgbClr val="FF6600">
                      <a:alpha val="65000"/>
                    </a:srgbClr>
                  </a:glow>
                </a:effectLst>
                <a:latin typeface="Papyrus" pitchFamily="-65" charset="0"/>
              </a:rPr>
              <a:t>Differential Dust Evolution: </a:t>
            </a:r>
            <a:r>
              <a:rPr lang="en-US" sz="2800" b="1" dirty="0" err="1" smtClean="0">
                <a:solidFill>
                  <a:srgbClr val="FFFF00"/>
                </a:solidFill>
                <a:effectLst>
                  <a:glow rad="101600">
                    <a:srgbClr val="FF6600">
                      <a:alpha val="65000"/>
                    </a:srgbClr>
                  </a:glow>
                </a:effectLst>
                <a:latin typeface="Papyrus" pitchFamily="-65" charset="0"/>
              </a:rPr>
              <a:t>PAHs</a:t>
            </a:r>
            <a:r>
              <a:rPr lang="en-US" sz="2800" b="1" dirty="0" smtClean="0">
                <a:solidFill>
                  <a:srgbClr val="FFFF00"/>
                </a:solidFill>
                <a:effectLst>
                  <a:glow rad="101600">
                    <a:srgbClr val="FF6600">
                      <a:alpha val="65000"/>
                    </a:srgbClr>
                  </a:glow>
                </a:effectLst>
                <a:latin typeface="Papyrus" pitchFamily="-65" charset="0"/>
              </a:rPr>
              <a:t> vs. Dust</a:t>
            </a:r>
            <a:endParaRPr lang="en-US" sz="2800" b="1" dirty="0">
              <a:solidFill>
                <a:srgbClr val="FFFF00"/>
              </a:solidFill>
              <a:effectLst>
                <a:glow rad="101600">
                  <a:srgbClr val="FF6600">
                    <a:alpha val="65000"/>
                  </a:srgbClr>
                </a:glow>
              </a:effectLst>
              <a:latin typeface="Papyrus" pitchFamily="-65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124200" y="1090612"/>
            <a:ext cx="6019800" cy="5241925"/>
            <a:chOff x="3124200" y="1295400"/>
            <a:chExt cx="6019800" cy="5241925"/>
          </a:xfrm>
        </p:grpSpPr>
        <p:sp>
          <p:nvSpPr>
            <p:cNvPr id="65547" name="Text Box 11"/>
            <p:cNvSpPr txBox="1">
              <a:spLocks noChangeArrowheads="1"/>
            </p:cNvSpPr>
            <p:nvPr/>
          </p:nvSpPr>
          <p:spPr bwMode="auto">
            <a:xfrm>
              <a:off x="3124200" y="6124575"/>
              <a:ext cx="6019800" cy="412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r">
                <a:spcBef>
                  <a:spcPct val="50000"/>
                </a:spcBef>
                <a:buFont typeface="Wingdings" pitchFamily="-111" charset="2"/>
                <a:buNone/>
              </a:pPr>
              <a:r>
                <a:rPr lang="en-US" sz="2000" i="1">
                  <a:solidFill>
                    <a:srgbClr val="66CCFF"/>
                  </a:solidFill>
                  <a:latin typeface="Chalkboard" pitchFamily="-111" charset="0"/>
                </a:rPr>
                <a:t>(Madden, Galliano et al. 2006, A&amp;A, 446, 877)</a:t>
              </a:r>
            </a:p>
          </p:txBody>
        </p:sp>
        <p:pic>
          <p:nvPicPr>
            <p:cNvPr id="13" name="Picture 11" descr="correl_papI.pdf                                                005BF878Macintosh HD                   C1E6FEA2: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572000" y="1295400"/>
              <a:ext cx="4572000" cy="457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0" y="6382435"/>
            <a:ext cx="9070975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 algn="r">
              <a:lnSpc>
                <a:spcPct val="70000"/>
              </a:lnSpc>
              <a:spcBef>
                <a:spcPct val="50000"/>
              </a:spcBef>
              <a:buClr>
                <a:schemeClr val="tx1"/>
              </a:buClr>
              <a:buFont typeface="Times" pitchFamily="-111" charset="0"/>
              <a:buNone/>
            </a:pPr>
            <a:r>
              <a:rPr lang="en-US" sz="2000" dirty="0" err="1">
                <a:solidFill>
                  <a:srgbClr val="FFFF00"/>
                </a:solidFill>
                <a:latin typeface="Chalkboard" pitchFamily="-111" charset="0"/>
                <a:sym typeface="Symbol" pitchFamily="-111" charset="2"/>
              </a:rPr>
              <a:t>=&gt; </a:t>
            </a:r>
            <a:r>
              <a:rPr lang="en-US" sz="2000" dirty="0">
                <a:solidFill>
                  <a:srgbClr val="FFFF00"/>
                </a:solidFill>
                <a:latin typeface="Chalkboard" pitchFamily="-111" charset="0"/>
              </a:rPr>
              <a:t>Need a SED model taking into account PAH destruction in HII regions</a:t>
            </a:r>
            <a:endParaRPr lang="en-US" sz="2000" dirty="0">
              <a:solidFill>
                <a:srgbClr val="FFFF00"/>
              </a:solidFill>
              <a:latin typeface="Chalkboard" pitchFamily="-111" charset="0"/>
              <a:sym typeface="Symbol" pitchFamily="-111" charset="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5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5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4"/>
          <p:cNvSpPr txBox="1">
            <a:spLocks noChangeArrowheads="1"/>
          </p:cNvSpPr>
          <p:nvPr/>
        </p:nvSpPr>
        <p:spPr bwMode="auto">
          <a:xfrm>
            <a:off x="152400" y="76200"/>
            <a:ext cx="8839200" cy="523220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50000">
                <a:srgbClr val="0000FF"/>
              </a:gs>
              <a:gs pos="100000">
                <a:schemeClr val="tx1"/>
              </a:gs>
            </a:gsLst>
            <a:lin ang="5400000" scaled="1"/>
          </a:gradFill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  <a:effectLst>
                  <a:glow rad="101600">
                    <a:srgbClr val="FF6600">
                      <a:alpha val="65000"/>
                    </a:srgbClr>
                  </a:glow>
                </a:effectLst>
                <a:latin typeface="Papyrus" pitchFamily="-65" charset="0"/>
              </a:rPr>
              <a:t>Content of the Talk</a:t>
            </a:r>
            <a:endParaRPr lang="en-US" sz="2800" b="1" dirty="0">
              <a:solidFill>
                <a:srgbClr val="FFFF00"/>
              </a:solidFill>
              <a:effectLst>
                <a:glow rad="101600">
                  <a:srgbClr val="FF6600">
                    <a:alpha val="65000"/>
                  </a:srgbClr>
                </a:glow>
              </a:effectLst>
              <a:latin typeface="Papyrus" pitchFamily="-65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" y="838200"/>
            <a:ext cx="8839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/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halkboard"/>
              </a:rPr>
              <a:t>1) A Quick Sweep of the Dusty Universe</a:t>
            </a:r>
          </a:p>
          <a:p>
            <a:pPr marL="457200" indent="-457200" algn="just"/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halkboard"/>
              </a:rPr>
              <a:t>	• Basic dust physics, the models and their constraints</a:t>
            </a:r>
          </a:p>
          <a:p>
            <a:pPr marL="457200" indent="-457200" algn="just"/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halkboard"/>
              </a:rPr>
              <a:t>	• Step by step building of a spectral energy distribution (SED)</a:t>
            </a:r>
          </a:p>
          <a:p>
            <a:pPr marL="457200" indent="-457200" algn="just"/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halkboard"/>
              </a:rPr>
              <a:t>	• Observed SED evolution of galaxies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2400" y="2438400"/>
            <a:ext cx="8839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/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halkboard"/>
              </a:rPr>
              <a:t>2) The Dust Evolution Cycle and the Observed Dust Budget in Galaxies</a:t>
            </a:r>
          </a:p>
          <a:p>
            <a:pPr marL="457200" indent="-457200" algn="just"/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halkboard"/>
              </a:rPr>
              <a:t>	• Open questions about dust evolution: sites of formation, efficiency of destruction</a:t>
            </a:r>
          </a:p>
          <a:p>
            <a:pPr marL="457200" indent="-457200" algn="just"/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halkboard"/>
              </a:rPr>
              <a:t>	• Difficulties to interpret an observed galaxy's SED</a:t>
            </a:r>
          </a:p>
        </p:txBody>
      </p:sp>
      <p:sp>
        <p:nvSpPr>
          <p:cNvPr id="5" name="TextBox 11"/>
          <p:cNvSpPr txBox="1"/>
          <p:nvPr/>
        </p:nvSpPr>
        <p:spPr>
          <a:xfrm>
            <a:off x="152400" y="4114800"/>
            <a:ext cx="8839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/>
            <a:r>
              <a:rPr lang="en-US" sz="2000" dirty="0">
                <a:solidFill>
                  <a:srgbClr val="FFFF00"/>
                </a:solidFill>
                <a:latin typeface="Chalkboard"/>
              </a:rPr>
              <a:t>3) Bridging the Gap Between the Distant Universe and Nearby Galaxies</a:t>
            </a:r>
          </a:p>
          <a:p>
            <a:pPr marL="457200" indent="-457200" algn="just"/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halkboard"/>
              </a:rPr>
              <a:t>	</a:t>
            </a:r>
            <a:r>
              <a:rPr lang="en-US" sz="2000" dirty="0">
                <a:solidFill>
                  <a:schemeClr val="bg1"/>
                </a:solidFill>
                <a:latin typeface="Chalkboard"/>
              </a:rPr>
              <a:t>• A multiphase SED model</a:t>
            </a:r>
          </a:p>
          <a:p>
            <a:pPr marL="457200" indent="-457200" algn="just"/>
            <a:r>
              <a:rPr lang="en-US" sz="2000" dirty="0">
                <a:solidFill>
                  <a:schemeClr val="bg1"/>
                </a:solidFill>
                <a:latin typeface="Chalkboard"/>
              </a:rPr>
              <a:t>	• A consistent dust and elemental evolution model</a:t>
            </a:r>
          </a:p>
          <a:p>
            <a:pPr marL="457200" indent="-457200" algn="just"/>
            <a:r>
              <a:rPr lang="en-US" sz="2000" dirty="0">
                <a:solidFill>
                  <a:schemeClr val="bg1"/>
                </a:solidFill>
                <a:latin typeface="Chalkboard"/>
              </a:rPr>
              <a:t>	• The distinct evolution of </a:t>
            </a:r>
            <a:r>
              <a:rPr lang="en-US" sz="2000" dirty="0" err="1">
                <a:solidFill>
                  <a:schemeClr val="bg1"/>
                </a:solidFill>
                <a:latin typeface="Chalkboard"/>
              </a:rPr>
              <a:t>PAHs</a:t>
            </a:r>
            <a:r>
              <a:rPr lang="en-US" sz="2000" dirty="0">
                <a:solidFill>
                  <a:schemeClr val="bg1"/>
                </a:solidFill>
                <a:latin typeface="Chalkboard"/>
              </a:rPr>
              <a:t> and SN-condensed dust as a function of time</a:t>
            </a:r>
          </a:p>
        </p:txBody>
      </p:sp>
      <p:sp>
        <p:nvSpPr>
          <p:cNvPr id="6" name="TextBox 11"/>
          <p:cNvSpPr txBox="1"/>
          <p:nvPr/>
        </p:nvSpPr>
        <p:spPr>
          <a:xfrm>
            <a:off x="152400" y="6019800"/>
            <a:ext cx="883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/>
            <a:r>
              <a:rPr 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Chalkboard"/>
              </a:rPr>
              <a:t>Summary &amp; Conclusion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3"/>
          <p:cNvSpPr txBox="1">
            <a:spLocks noChangeArrowheads="1"/>
          </p:cNvSpPr>
          <p:nvPr/>
        </p:nvSpPr>
        <p:spPr bwMode="auto">
          <a:xfrm>
            <a:off x="73025" y="1295400"/>
            <a:ext cx="9067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2000" dirty="0" smtClean="0">
                <a:solidFill>
                  <a:srgbClr val="FFFF00"/>
                </a:solidFill>
                <a:latin typeface="Chalkboard" pitchFamily="-111" charset="0"/>
              </a:rPr>
              <a:t>• General </a:t>
            </a:r>
            <a:r>
              <a:rPr lang="en-US" sz="2000" dirty="0">
                <a:solidFill>
                  <a:srgbClr val="FFFF00"/>
                </a:solidFill>
                <a:latin typeface="Chalkboard" pitchFamily="-111" charset="0"/>
              </a:rPr>
              <a:t>interstellar radiation field: </a:t>
            </a:r>
            <a:r>
              <a:rPr lang="en-US" sz="2000" dirty="0">
                <a:solidFill>
                  <a:schemeClr val="bg1"/>
                </a:solidFill>
                <a:latin typeface="Chalkboard" pitchFamily="-111" charset="0"/>
              </a:rPr>
              <a:t>population synthesis;</a:t>
            </a:r>
          </a:p>
        </p:txBody>
      </p:sp>
      <p:sp>
        <p:nvSpPr>
          <p:cNvPr id="115720" name="Text Box 8"/>
          <p:cNvSpPr txBox="1">
            <a:spLocks noChangeArrowheads="1"/>
          </p:cNvSpPr>
          <p:nvPr/>
        </p:nvSpPr>
        <p:spPr bwMode="auto">
          <a:xfrm>
            <a:off x="76200" y="2114550"/>
            <a:ext cx="9067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2000" dirty="0" smtClean="0">
                <a:solidFill>
                  <a:srgbClr val="FFFF00"/>
                </a:solidFill>
                <a:latin typeface="Chalkboard" pitchFamily="-111" charset="0"/>
              </a:rPr>
              <a:t>• </a:t>
            </a:r>
            <a:r>
              <a:rPr lang="en-US" sz="2000" dirty="0" err="1" smtClean="0">
                <a:solidFill>
                  <a:srgbClr val="FFFF00"/>
                </a:solidFill>
                <a:latin typeface="Chalkboard" pitchFamily="-111" charset="0"/>
              </a:rPr>
              <a:t>Radiative</a:t>
            </a:r>
            <a:r>
              <a:rPr lang="en-US" sz="2000" dirty="0" smtClean="0">
                <a:solidFill>
                  <a:srgbClr val="FFFF00"/>
                </a:solidFill>
                <a:latin typeface="Chalkboard" pitchFamily="-111" charset="0"/>
              </a:rPr>
              <a:t> </a:t>
            </a:r>
            <a:r>
              <a:rPr lang="en-US" sz="2000" dirty="0">
                <a:solidFill>
                  <a:srgbClr val="FFFF00"/>
                </a:solidFill>
                <a:latin typeface="Chalkboard" pitchFamily="-111" charset="0"/>
              </a:rPr>
              <a:t>transfer: </a:t>
            </a:r>
            <a:r>
              <a:rPr lang="en-US" sz="2000" dirty="0">
                <a:solidFill>
                  <a:schemeClr val="bg1"/>
                </a:solidFill>
                <a:latin typeface="Chalkboard" pitchFamily="-111" charset="0"/>
              </a:rPr>
              <a:t>HII regions, PDR;</a:t>
            </a:r>
          </a:p>
        </p:txBody>
      </p:sp>
      <p:sp>
        <p:nvSpPr>
          <p:cNvPr id="115721" name="Text Box 9"/>
          <p:cNvSpPr txBox="1">
            <a:spLocks noChangeArrowheads="1"/>
          </p:cNvSpPr>
          <p:nvPr/>
        </p:nvSpPr>
        <p:spPr bwMode="auto">
          <a:xfrm>
            <a:off x="76200" y="2946400"/>
            <a:ext cx="9067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2000" dirty="0" smtClean="0">
                <a:solidFill>
                  <a:srgbClr val="FFFF00"/>
                </a:solidFill>
                <a:latin typeface="Chalkboard" pitchFamily="-111" charset="0"/>
              </a:rPr>
              <a:t>• Dust </a:t>
            </a:r>
            <a:r>
              <a:rPr lang="en-US" sz="2000" dirty="0">
                <a:solidFill>
                  <a:srgbClr val="FFFF00"/>
                </a:solidFill>
                <a:latin typeface="Chalkboard" pitchFamily="-111" charset="0"/>
              </a:rPr>
              <a:t>model: </a:t>
            </a:r>
            <a:r>
              <a:rPr lang="en-US" sz="2000" dirty="0">
                <a:solidFill>
                  <a:schemeClr val="bg1"/>
                </a:solidFill>
                <a:latin typeface="Chalkboard" pitchFamily="-111" charset="0"/>
              </a:rPr>
              <a:t>stochastic heating, realistic optical properties for PAH</a:t>
            </a:r>
            <a:r>
              <a:rPr lang="en-US" sz="2000" baseline="30000" dirty="0">
                <a:solidFill>
                  <a:schemeClr val="bg1"/>
                </a:solidFill>
                <a:latin typeface="Chalkboard" pitchFamily="-111" charset="0"/>
              </a:rPr>
              <a:t>+</a:t>
            </a:r>
            <a:r>
              <a:rPr lang="en-US" sz="2000" dirty="0">
                <a:solidFill>
                  <a:schemeClr val="bg1"/>
                </a:solidFill>
                <a:latin typeface="Chalkboard" pitchFamily="-111" charset="0"/>
              </a:rPr>
              <a:t>, PAH</a:t>
            </a:r>
            <a:r>
              <a:rPr lang="en-US" sz="2000" baseline="30000" dirty="0">
                <a:solidFill>
                  <a:schemeClr val="bg1"/>
                </a:solidFill>
                <a:latin typeface="Chalkboard" pitchFamily="-111" charset="0"/>
              </a:rPr>
              <a:t>0</a:t>
            </a:r>
            <a:r>
              <a:rPr lang="en-US" sz="2000" dirty="0">
                <a:solidFill>
                  <a:schemeClr val="bg1"/>
                </a:solidFill>
                <a:latin typeface="Chalkboard" pitchFamily="-111" charset="0"/>
              </a:rPr>
              <a:t>, graphite, silicate </a:t>
            </a:r>
            <a:r>
              <a:rPr lang="en-US" sz="2000" dirty="0">
                <a:solidFill>
                  <a:srgbClr val="66CCFF"/>
                </a:solidFill>
                <a:latin typeface="Chalkboard" pitchFamily="-111" charset="0"/>
              </a:rPr>
              <a:t>(</a:t>
            </a:r>
            <a:r>
              <a:rPr lang="en-US" sz="2000" dirty="0" err="1">
                <a:solidFill>
                  <a:srgbClr val="66CCFF"/>
                </a:solidFill>
                <a:latin typeface="Chalkboard" pitchFamily="-111" charset="0"/>
              </a:rPr>
              <a:t>Zubko</a:t>
            </a:r>
            <a:r>
              <a:rPr lang="en-US" sz="2000" dirty="0">
                <a:solidFill>
                  <a:srgbClr val="66CCFF"/>
                </a:solidFill>
                <a:latin typeface="Chalkboard" pitchFamily="-111" charset="0"/>
              </a:rPr>
              <a:t> et al. 2004; </a:t>
            </a:r>
            <a:r>
              <a:rPr lang="en-US" sz="2000" dirty="0" err="1">
                <a:solidFill>
                  <a:srgbClr val="66CCFF"/>
                </a:solidFill>
                <a:latin typeface="Chalkboard" pitchFamily="-111" charset="0"/>
              </a:rPr>
              <a:t>Draine</a:t>
            </a:r>
            <a:r>
              <a:rPr lang="en-US" sz="2000" dirty="0">
                <a:solidFill>
                  <a:srgbClr val="66CCFF"/>
                </a:solidFill>
                <a:latin typeface="Chalkboard" pitchFamily="-111" charset="0"/>
              </a:rPr>
              <a:t> &amp; Li 2007)</a:t>
            </a:r>
            <a:r>
              <a:rPr lang="en-US" sz="2000" dirty="0">
                <a:solidFill>
                  <a:schemeClr val="bg1"/>
                </a:solidFill>
                <a:latin typeface="Chalkboard" pitchFamily="-111" charset="0"/>
              </a:rPr>
              <a:t>;</a:t>
            </a:r>
            <a:r>
              <a:rPr lang="en-US" sz="2000" dirty="0">
                <a:solidFill>
                  <a:srgbClr val="FFFF00"/>
                </a:solidFill>
                <a:latin typeface="Chalkboard" pitchFamily="-111" charset="0"/>
              </a:rPr>
              <a:t> </a:t>
            </a:r>
          </a:p>
        </p:txBody>
      </p:sp>
      <p:sp>
        <p:nvSpPr>
          <p:cNvPr id="115725" name="Text Box 13"/>
          <p:cNvSpPr txBox="1">
            <a:spLocks noChangeArrowheads="1"/>
          </p:cNvSpPr>
          <p:nvPr/>
        </p:nvSpPr>
        <p:spPr bwMode="auto">
          <a:xfrm>
            <a:off x="76200" y="4476750"/>
            <a:ext cx="9067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2000" dirty="0" smtClean="0">
                <a:solidFill>
                  <a:srgbClr val="FFFF00"/>
                </a:solidFill>
                <a:latin typeface="Chalkboard" pitchFamily="-111" charset="0"/>
              </a:rPr>
              <a:t>• Self</a:t>
            </a:r>
            <a:r>
              <a:rPr lang="en-US" sz="2000" dirty="0">
                <a:solidFill>
                  <a:srgbClr val="FFFF00"/>
                </a:solidFill>
                <a:latin typeface="Chalkboard" pitchFamily="-111" charset="0"/>
              </a:rPr>
              <a:t>-consistency: </a:t>
            </a:r>
            <a:r>
              <a:rPr lang="en-US" sz="2000" dirty="0">
                <a:solidFill>
                  <a:schemeClr val="bg1"/>
                </a:solidFill>
                <a:latin typeface="Chalkboard" pitchFamily="-111" charset="0"/>
              </a:rPr>
              <a:t>energy conservation;</a:t>
            </a:r>
          </a:p>
        </p:txBody>
      </p:sp>
      <p:sp>
        <p:nvSpPr>
          <p:cNvPr id="115726" name="Text Box 14"/>
          <p:cNvSpPr txBox="1">
            <a:spLocks noChangeArrowheads="1"/>
          </p:cNvSpPr>
          <p:nvPr/>
        </p:nvSpPr>
        <p:spPr bwMode="auto">
          <a:xfrm>
            <a:off x="76200" y="5257800"/>
            <a:ext cx="9067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2000" dirty="0" smtClean="0">
                <a:solidFill>
                  <a:srgbClr val="FFFF00"/>
                </a:solidFill>
                <a:latin typeface="Chalkboard" pitchFamily="-111" charset="0"/>
              </a:rPr>
              <a:t>• Each </a:t>
            </a:r>
            <a:r>
              <a:rPr lang="en-US" sz="2000" dirty="0">
                <a:solidFill>
                  <a:srgbClr val="FFFF00"/>
                </a:solidFill>
                <a:latin typeface="Chalkboard" pitchFamily="-111" charset="0"/>
              </a:rPr>
              <a:t>model parameter is constrained by the global panchromatic observed SED </a:t>
            </a:r>
            <a:r>
              <a:rPr lang="en-US" sz="2000" dirty="0">
                <a:solidFill>
                  <a:schemeClr val="bg1"/>
                </a:solidFill>
                <a:latin typeface="Chalkboard" pitchFamily="-111" charset="0"/>
              </a:rPr>
              <a:t>of 35 nearby galaxies.</a:t>
            </a:r>
          </a:p>
        </p:txBody>
      </p:sp>
      <p:sp>
        <p:nvSpPr>
          <p:cNvPr id="8" name="Text Box 24"/>
          <p:cNvSpPr txBox="1">
            <a:spLocks noChangeArrowheads="1"/>
          </p:cNvSpPr>
          <p:nvPr/>
        </p:nvSpPr>
        <p:spPr bwMode="auto">
          <a:xfrm>
            <a:off x="152400" y="76200"/>
            <a:ext cx="8839200" cy="523220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50000">
                <a:srgbClr val="0000FF"/>
              </a:gs>
              <a:gs pos="100000">
                <a:schemeClr val="tx1"/>
              </a:gs>
            </a:gsLst>
            <a:lin ang="5400000" scaled="1"/>
          </a:gradFill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  <a:effectLst>
                  <a:glow rad="101600">
                    <a:srgbClr val="FF6600">
                      <a:alpha val="65000"/>
                    </a:srgbClr>
                  </a:glow>
                </a:effectLst>
                <a:latin typeface="Papyrus" pitchFamily="-65" charset="0"/>
              </a:rPr>
              <a:t>Physical Ingredients of the Model</a:t>
            </a:r>
            <a:endParaRPr lang="en-US" sz="2800" b="1" dirty="0">
              <a:solidFill>
                <a:srgbClr val="FFFF00"/>
              </a:solidFill>
              <a:effectLst>
                <a:glow rad="101600">
                  <a:srgbClr val="FF6600">
                    <a:alpha val="65000"/>
                  </a:srgbClr>
                </a:glow>
              </a:effectLst>
              <a:latin typeface="Papyrus" pitchFamily="-65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20" grpId="0" autoUpdateAnimBg="0"/>
      <p:bldP spid="115721" grpId="0" autoUpdateAnimBg="0"/>
      <p:bldP spid="115725" grpId="0" autoUpdateAnimBg="0"/>
      <p:bldP spid="115726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078" name="Picture 166" descr="hii_SED1.pdf                                                   00277962Macintosh HD                   C1E6AA42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86000"/>
            <a:ext cx="9144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079" name="Picture 167" descr="hii_SED2.pdf                                                   00277962Macintosh HD                   C1E6AA42: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286000"/>
            <a:ext cx="9144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080" name="Picture 168" descr="hii_SED3.pdf                                                   00277962Macintosh HD                   C1E6AA42: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286000"/>
            <a:ext cx="9144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081" name="Picture 169" descr="hii_SED4.pdf                                                   00277962Macintosh HD                   C1E6AA42: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2286000"/>
            <a:ext cx="9144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082" name="Picture 170" descr="hii_SED5.pdf                                                   00277962Macintosh HD                   C1E6AA42: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2286000"/>
            <a:ext cx="9144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083" name="Picture 171" descr="hii_SED6.pdf                                                   00277962Macintosh HD                   C1E6AA42: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2286000"/>
            <a:ext cx="9144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8" name="Text Box 165"/>
          <p:cNvSpPr txBox="1">
            <a:spLocks noChangeArrowheads="1"/>
          </p:cNvSpPr>
          <p:nvPr/>
        </p:nvSpPr>
        <p:spPr bwMode="auto">
          <a:xfrm>
            <a:off x="73025" y="990600"/>
            <a:ext cx="90678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FFFF00"/>
                </a:solidFill>
                <a:latin typeface="Chalkboard" pitchFamily="-111" charset="0"/>
              </a:rPr>
              <a:t>• Homogeneous </a:t>
            </a:r>
            <a:r>
              <a:rPr lang="en-US" sz="2000" dirty="0">
                <a:solidFill>
                  <a:srgbClr val="FFFF00"/>
                </a:solidFill>
                <a:latin typeface="Chalkboard" pitchFamily="-111" charset="0"/>
              </a:rPr>
              <a:t>spherical HII regions: </a:t>
            </a:r>
            <a:r>
              <a:rPr lang="en-US" sz="2000" dirty="0">
                <a:solidFill>
                  <a:srgbClr val="FFFFFF"/>
                </a:solidFill>
                <a:latin typeface="Chalkboard" pitchFamily="-111" charset="0"/>
              </a:rPr>
              <a:t>constant G2D, no </a:t>
            </a:r>
            <a:r>
              <a:rPr lang="en-US" sz="2000" dirty="0" err="1">
                <a:solidFill>
                  <a:srgbClr val="FFFFFF"/>
                </a:solidFill>
                <a:latin typeface="Chalkboard" pitchFamily="-111" charset="0"/>
              </a:rPr>
              <a:t>PAHs</a:t>
            </a:r>
            <a:r>
              <a:rPr lang="en-US" sz="2000" dirty="0">
                <a:latin typeface="Chalkboard" pitchFamily="-111" charset="0"/>
              </a:rPr>
              <a:t>.</a:t>
            </a:r>
            <a:endParaRPr lang="en-US" sz="2000" dirty="0" smtClean="0">
              <a:latin typeface="Chalkboard" pitchFamily="-111" charset="0"/>
            </a:endParaRPr>
          </a:p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FFFF00"/>
                </a:solidFill>
                <a:latin typeface="Chalkboard" pitchFamily="-111" charset="0"/>
              </a:rPr>
              <a:t>• </a:t>
            </a:r>
            <a:r>
              <a:rPr lang="en-US" sz="2000" dirty="0" err="1" smtClean="0">
                <a:solidFill>
                  <a:srgbClr val="FFFF00"/>
                </a:solidFill>
                <a:latin typeface="Chalkboard" pitchFamily="-111" charset="0"/>
              </a:rPr>
              <a:t>Radiative</a:t>
            </a:r>
            <a:r>
              <a:rPr lang="en-US" sz="2000" dirty="0" smtClean="0">
                <a:solidFill>
                  <a:srgbClr val="FFFF00"/>
                </a:solidFill>
                <a:latin typeface="Chalkboard" pitchFamily="-111" charset="0"/>
              </a:rPr>
              <a:t> </a:t>
            </a:r>
            <a:r>
              <a:rPr lang="en-US" sz="2000" dirty="0">
                <a:solidFill>
                  <a:srgbClr val="FFFF00"/>
                </a:solidFill>
                <a:latin typeface="Chalkboard" pitchFamily="-111" charset="0"/>
              </a:rPr>
              <a:t>transfer: </a:t>
            </a:r>
            <a:r>
              <a:rPr lang="en-US" sz="2000" dirty="0">
                <a:solidFill>
                  <a:schemeClr val="bg1"/>
                </a:solidFill>
                <a:latin typeface="Chalkboard" pitchFamily="-111" charset="0"/>
              </a:rPr>
              <a:t>competition between gas and dust for absorption of ionizing photons.</a:t>
            </a:r>
          </a:p>
        </p:txBody>
      </p:sp>
      <p:sp>
        <p:nvSpPr>
          <p:cNvPr id="10" name="Text Box 24"/>
          <p:cNvSpPr txBox="1">
            <a:spLocks noChangeArrowheads="1"/>
          </p:cNvSpPr>
          <p:nvPr/>
        </p:nvSpPr>
        <p:spPr bwMode="auto">
          <a:xfrm>
            <a:off x="152400" y="76200"/>
            <a:ext cx="8839200" cy="523220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50000">
                <a:srgbClr val="0000FF"/>
              </a:gs>
              <a:gs pos="100000">
                <a:schemeClr val="tx1"/>
              </a:gs>
            </a:gsLst>
            <a:lin ang="5400000" scaled="1"/>
          </a:gradFill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FF00"/>
                </a:solidFill>
                <a:effectLst>
                  <a:glow rad="101600">
                    <a:srgbClr val="FF6600">
                      <a:alpha val="65000"/>
                    </a:srgbClr>
                  </a:glow>
                </a:effectLst>
                <a:latin typeface="Papyrus" pitchFamily="-65" charset="0"/>
              </a:rPr>
              <a:t>SEDs</a:t>
            </a:r>
            <a:r>
              <a:rPr lang="en-US" sz="2800" b="1" dirty="0" smtClean="0">
                <a:solidFill>
                  <a:srgbClr val="FFFF00"/>
                </a:solidFill>
                <a:effectLst>
                  <a:glow rad="101600">
                    <a:srgbClr val="FF6600">
                      <a:alpha val="65000"/>
                    </a:srgbClr>
                  </a:glow>
                </a:effectLst>
                <a:latin typeface="Papyrus" pitchFamily="-65" charset="0"/>
              </a:rPr>
              <a:t> of H II Regions</a:t>
            </a:r>
            <a:endParaRPr lang="en-US" sz="2800" b="1" dirty="0">
              <a:solidFill>
                <a:srgbClr val="FFFF00"/>
              </a:solidFill>
              <a:effectLst>
                <a:glow rad="101600">
                  <a:srgbClr val="FF6600">
                    <a:alpha val="65000"/>
                  </a:srgbClr>
                </a:glow>
              </a:effectLst>
              <a:latin typeface="Papyrus" pitchFamily="-65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9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9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9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9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9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9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3" descr="sedmod_1.pdf                                                   00277962Macintosh HD                   C1E6AA42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86000"/>
            <a:ext cx="9144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0" name="Picture 4" descr="sedmod_2.pdf                                                   00277962Macintosh HD                   C1E6AA42: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286000"/>
            <a:ext cx="9144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1" name="Picture 5" descr="sedmod_3.pdf                                                   00277962Macintosh HD                   C1E6AA42: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286000"/>
            <a:ext cx="9144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2" name="Picture 6" descr="sedmod_4.pdf                                                   00277962Macintosh HD                   C1E6AA42: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2286000"/>
            <a:ext cx="9144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3" name="Picture 7" descr="sedmod_5.pdf                                                   00277962Macintosh HD                   C1E6AA42: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2286000"/>
            <a:ext cx="9144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4" name="Picture 8" descr="sedmod_6.pdf                                                   00277962Macintosh HD                   C1E6AA42: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2286000"/>
            <a:ext cx="9144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5" name="Picture 9" descr="sedmod_7.pdf                                                   00277962Macintosh HD                   C1E6AA42: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2286000"/>
            <a:ext cx="9144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7" name="Text Box 10"/>
          <p:cNvSpPr txBox="1">
            <a:spLocks noChangeArrowheads="1"/>
          </p:cNvSpPr>
          <p:nvPr/>
        </p:nvSpPr>
        <p:spPr bwMode="auto">
          <a:xfrm>
            <a:off x="73025" y="1157288"/>
            <a:ext cx="90678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 typeface="Wingdings" pitchFamily="-111" charset="2"/>
              <a:buChar char="ü"/>
            </a:pPr>
            <a:r>
              <a:rPr lang="en-US" sz="2000" dirty="0">
                <a:solidFill>
                  <a:srgbClr val="FFFF00"/>
                </a:solidFill>
                <a:latin typeface="Chalkboard" pitchFamily="-111" charset="0"/>
              </a:rPr>
              <a:t> HII regions: </a:t>
            </a:r>
            <a:r>
              <a:rPr lang="en-US" sz="2000" dirty="0">
                <a:solidFill>
                  <a:srgbClr val="FFFFFF"/>
                </a:solidFill>
                <a:latin typeface="Chalkboard" pitchFamily="-111" charset="0"/>
              </a:rPr>
              <a:t>constraints on the density from free-</a:t>
            </a:r>
            <a:r>
              <a:rPr lang="en-US" sz="2000" dirty="0" smtClean="0">
                <a:solidFill>
                  <a:srgbClr val="FFFFFF"/>
                </a:solidFill>
                <a:latin typeface="Chalkboard" pitchFamily="-111" charset="0"/>
              </a:rPr>
              <a:t>free.</a:t>
            </a:r>
            <a:endParaRPr lang="en-US" sz="2000" dirty="0" smtClean="0">
              <a:latin typeface="Chalkboard" pitchFamily="-111" charset="0"/>
            </a:endParaRPr>
          </a:p>
          <a:p>
            <a:pPr>
              <a:spcBef>
                <a:spcPct val="50000"/>
              </a:spcBef>
              <a:buFont typeface="Wingdings" pitchFamily="-111" charset="2"/>
              <a:buChar char="ü"/>
            </a:pPr>
            <a:r>
              <a:rPr lang="en-US" sz="2000" dirty="0">
                <a:solidFill>
                  <a:srgbClr val="FFFF00"/>
                </a:solidFill>
                <a:latin typeface="Chalkboard" pitchFamily="-111" charset="0"/>
              </a:rPr>
              <a:t> “PDR”: </a:t>
            </a:r>
            <a:r>
              <a:rPr lang="en-US" sz="2000" dirty="0">
                <a:solidFill>
                  <a:srgbClr val="FFFFFF"/>
                </a:solidFill>
                <a:latin typeface="Chalkboard" pitchFamily="-111" charset="0"/>
              </a:rPr>
              <a:t>molecular clouds &amp; diffuse </a:t>
            </a:r>
            <a:r>
              <a:rPr lang="en-US" sz="2000" dirty="0" smtClean="0">
                <a:solidFill>
                  <a:srgbClr val="FFFFFF"/>
                </a:solidFill>
                <a:latin typeface="Chalkboard" pitchFamily="-111" charset="0"/>
              </a:rPr>
              <a:t>ISM.</a:t>
            </a:r>
            <a:endParaRPr lang="en-US" sz="2000" dirty="0">
              <a:latin typeface="Chalkboard" pitchFamily="-111" charset="0"/>
            </a:endParaRPr>
          </a:p>
        </p:txBody>
      </p:sp>
      <p:sp>
        <p:nvSpPr>
          <p:cNvPr id="11" name="Text Box 24"/>
          <p:cNvSpPr txBox="1">
            <a:spLocks noChangeArrowheads="1"/>
          </p:cNvSpPr>
          <p:nvPr/>
        </p:nvSpPr>
        <p:spPr bwMode="auto">
          <a:xfrm>
            <a:off x="152400" y="76200"/>
            <a:ext cx="8839200" cy="523220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50000">
                <a:srgbClr val="0000FF"/>
              </a:gs>
              <a:gs pos="100000">
                <a:schemeClr val="tx1"/>
              </a:gs>
            </a:gsLst>
            <a:lin ang="5400000" scaled="1"/>
          </a:gradFill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FF00"/>
                </a:solidFill>
                <a:effectLst>
                  <a:glow rad="101600">
                    <a:srgbClr val="FF6600">
                      <a:alpha val="65000"/>
                    </a:srgbClr>
                  </a:glow>
                </a:effectLst>
                <a:latin typeface="Papyrus" pitchFamily="-65" charset="0"/>
              </a:rPr>
              <a:t>Schemtaic</a:t>
            </a:r>
            <a:r>
              <a:rPr lang="en-US" sz="2800" b="1" dirty="0" smtClean="0">
                <a:solidFill>
                  <a:srgbClr val="FFFF00"/>
                </a:solidFill>
                <a:effectLst>
                  <a:glow rad="101600">
                    <a:srgbClr val="FF6600">
                      <a:alpha val="65000"/>
                    </a:srgbClr>
                  </a:glow>
                </a:effectLst>
                <a:latin typeface="Papyrus" pitchFamily="-65" charset="0"/>
              </a:rPr>
              <a:t> of the SED Model</a:t>
            </a:r>
            <a:endParaRPr lang="en-US" sz="2800" b="1" dirty="0">
              <a:solidFill>
                <a:srgbClr val="FFFF00"/>
              </a:solidFill>
              <a:effectLst>
                <a:glow rad="101600">
                  <a:srgbClr val="FF6600">
                    <a:alpha val="65000"/>
                  </a:srgbClr>
                </a:glow>
              </a:effectLst>
              <a:latin typeface="Papyrus" pitchFamily="-65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0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0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0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0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0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3" descr="&#10;sed_m82_1.pdf                                                  00277962Macintosh HD                   C1E6AA42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24000"/>
            <a:ext cx="9144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6" name="Picture 4" descr="&#10;sed_m82_2.pdf                                                  00277962Macintosh HD                   C1E6AA42: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524000"/>
            <a:ext cx="9144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7" name="Picture 5" descr="&#10;sed_m82_3.pdf                                                  00277962Macintosh HD                   C1E6AA42: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524000"/>
            <a:ext cx="9144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24"/>
          <p:cNvSpPr txBox="1">
            <a:spLocks noChangeArrowheads="1"/>
          </p:cNvSpPr>
          <p:nvPr/>
        </p:nvSpPr>
        <p:spPr bwMode="auto">
          <a:xfrm>
            <a:off x="152400" y="76200"/>
            <a:ext cx="8839200" cy="523220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50000">
                <a:srgbClr val="0000FF"/>
              </a:gs>
              <a:gs pos="100000">
                <a:schemeClr val="tx1"/>
              </a:gs>
            </a:gsLst>
            <a:lin ang="5400000" scaled="1"/>
          </a:gradFill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  <a:effectLst>
                  <a:glow rad="101600">
                    <a:srgbClr val="FF6600">
                      <a:alpha val="65000"/>
                    </a:srgbClr>
                  </a:glow>
                </a:effectLst>
                <a:latin typeface="Papyrus" pitchFamily="-65" charset="0"/>
              </a:rPr>
              <a:t>Panchromatic </a:t>
            </a:r>
            <a:r>
              <a:rPr lang="en-US" sz="2800" b="1" dirty="0" err="1" smtClean="0">
                <a:solidFill>
                  <a:srgbClr val="FFFF00"/>
                </a:solidFill>
                <a:effectLst>
                  <a:glow rad="101600">
                    <a:srgbClr val="FF6600">
                      <a:alpha val="65000"/>
                    </a:srgbClr>
                  </a:glow>
                </a:effectLst>
                <a:latin typeface="Papyrus" pitchFamily="-65" charset="0"/>
              </a:rPr>
              <a:t>SEDs</a:t>
            </a:r>
            <a:r>
              <a:rPr lang="en-US" sz="2800" b="1" dirty="0" smtClean="0">
                <a:solidFill>
                  <a:srgbClr val="FFFF00"/>
                </a:solidFill>
                <a:effectLst>
                  <a:glow rad="101600">
                    <a:srgbClr val="FF6600">
                      <a:alpha val="65000"/>
                    </a:srgbClr>
                  </a:glow>
                </a:effectLst>
                <a:latin typeface="Papyrus" pitchFamily="-65" charset="0"/>
              </a:rPr>
              <a:t> of Select Objects (1/2)</a:t>
            </a:r>
            <a:endParaRPr lang="en-US" sz="2800" b="1" dirty="0">
              <a:solidFill>
                <a:srgbClr val="FFFF00"/>
              </a:solidFill>
              <a:effectLst>
                <a:glow rad="101600">
                  <a:srgbClr val="FF6600">
                    <a:alpha val="65000"/>
                  </a:srgbClr>
                </a:glow>
              </a:effectLst>
              <a:latin typeface="Papyrus" pitchFamily="-65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9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4"/>
          <p:cNvSpPr txBox="1">
            <a:spLocks noChangeArrowheads="1"/>
          </p:cNvSpPr>
          <p:nvPr/>
        </p:nvSpPr>
        <p:spPr bwMode="auto">
          <a:xfrm>
            <a:off x="152400" y="76200"/>
            <a:ext cx="8839200" cy="523220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50000">
                <a:srgbClr val="0000FF"/>
              </a:gs>
              <a:gs pos="100000">
                <a:schemeClr val="tx1"/>
              </a:gs>
            </a:gsLst>
            <a:lin ang="5400000" scaled="1"/>
          </a:gradFill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  <a:effectLst>
                  <a:glow rad="101600">
                    <a:srgbClr val="FF6600">
                      <a:alpha val="65000"/>
                    </a:srgbClr>
                  </a:glow>
                </a:effectLst>
                <a:latin typeface="Papyrus" pitchFamily="-65" charset="0"/>
              </a:rPr>
              <a:t>Content of the Talk</a:t>
            </a:r>
            <a:endParaRPr lang="en-US" sz="2800" b="1" dirty="0">
              <a:solidFill>
                <a:srgbClr val="FFFF00"/>
              </a:solidFill>
              <a:effectLst>
                <a:glow rad="101600">
                  <a:srgbClr val="FF6600">
                    <a:alpha val="65000"/>
                  </a:srgbClr>
                </a:glow>
              </a:effectLst>
              <a:latin typeface="Papyrus" pitchFamily="-65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" y="838200"/>
            <a:ext cx="8839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/>
            <a:r>
              <a:rPr lang="en-US" sz="2000">
                <a:solidFill>
                  <a:srgbClr val="FFFF00"/>
                </a:solidFill>
                <a:latin typeface="Chalkboard"/>
              </a:rPr>
              <a:t>1) A Quick Sweep of the Dusty Universe</a:t>
            </a:r>
          </a:p>
          <a:p>
            <a:pPr marL="457200" indent="-457200" algn="just"/>
            <a:r>
              <a:rPr lang="en-US" sz="2000">
                <a:solidFill>
                  <a:schemeClr val="bg1"/>
                </a:solidFill>
                <a:latin typeface="Chalkboard"/>
              </a:rPr>
              <a:t>	• Basic dust physics, the models and their constraints</a:t>
            </a:r>
          </a:p>
          <a:p>
            <a:pPr marL="457200" indent="-457200" algn="just"/>
            <a:r>
              <a:rPr lang="en-US" sz="2000">
                <a:solidFill>
                  <a:schemeClr val="bg1"/>
                </a:solidFill>
                <a:latin typeface="Chalkboard"/>
              </a:rPr>
              <a:t>	• Step by step building of a spectral energy distribution (SED)</a:t>
            </a:r>
          </a:p>
          <a:p>
            <a:pPr marL="457200" indent="-457200" algn="just"/>
            <a:r>
              <a:rPr lang="en-US" sz="2000">
                <a:solidFill>
                  <a:schemeClr val="bg1"/>
                </a:solidFill>
                <a:latin typeface="Chalkboard"/>
              </a:rPr>
              <a:t>	• Observed SED evolution of galaxies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2400" y="2438400"/>
            <a:ext cx="8839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/>
            <a:r>
              <a:rPr lang="en-US" sz="2000">
                <a:solidFill>
                  <a:srgbClr val="FFFF00"/>
                </a:solidFill>
                <a:latin typeface="Chalkboard"/>
              </a:rPr>
              <a:t>2) The Dust Evolution Cycle and the Observed Dust Budget in Galaxies</a:t>
            </a:r>
          </a:p>
          <a:p>
            <a:pPr marL="457200" indent="-457200" algn="just"/>
            <a:r>
              <a:rPr lang="en-US" sz="2000">
                <a:solidFill>
                  <a:srgbClr val="FFFF00"/>
                </a:solidFill>
                <a:latin typeface="Chalkboard"/>
              </a:rPr>
              <a:t>	</a:t>
            </a:r>
            <a:r>
              <a:rPr lang="en-US" sz="2000">
                <a:solidFill>
                  <a:srgbClr val="FFFFFF"/>
                </a:solidFill>
                <a:latin typeface="Chalkboard"/>
              </a:rPr>
              <a:t>• Open questions about dust evolution: sites of formation, efficiency of destruction</a:t>
            </a:r>
          </a:p>
          <a:p>
            <a:pPr marL="457200" indent="-457200" algn="just"/>
            <a:r>
              <a:rPr lang="en-US" sz="2000">
                <a:solidFill>
                  <a:srgbClr val="FFFFFF"/>
                </a:solidFill>
                <a:latin typeface="Chalkboard"/>
              </a:rPr>
              <a:t>	• Difficulties to interpret an observed galaxy's SED</a:t>
            </a:r>
          </a:p>
        </p:txBody>
      </p:sp>
      <p:sp>
        <p:nvSpPr>
          <p:cNvPr id="5" name="TextBox 11"/>
          <p:cNvSpPr txBox="1"/>
          <p:nvPr/>
        </p:nvSpPr>
        <p:spPr>
          <a:xfrm>
            <a:off x="152400" y="4114800"/>
            <a:ext cx="8839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/>
            <a:r>
              <a:rPr lang="en-US" sz="2000">
                <a:solidFill>
                  <a:srgbClr val="FFFF00"/>
                </a:solidFill>
                <a:latin typeface="Chalkboard"/>
              </a:rPr>
              <a:t>3) Bridging the Gap Between the Distant Universe and Nearby Galaxies</a:t>
            </a:r>
          </a:p>
          <a:p>
            <a:pPr marL="457200" indent="-457200" algn="just"/>
            <a:r>
              <a:rPr lang="en-US" sz="2000">
                <a:solidFill>
                  <a:srgbClr val="FFFF00"/>
                </a:solidFill>
                <a:latin typeface="Chalkboard"/>
              </a:rPr>
              <a:t>	</a:t>
            </a:r>
            <a:r>
              <a:rPr lang="en-US" sz="2000">
                <a:solidFill>
                  <a:srgbClr val="FFFFFF"/>
                </a:solidFill>
                <a:latin typeface="Chalkboard"/>
              </a:rPr>
              <a:t>• A multiphase SED model</a:t>
            </a:r>
          </a:p>
          <a:p>
            <a:pPr marL="457200" indent="-457200" algn="just"/>
            <a:r>
              <a:rPr lang="en-US" sz="2000">
                <a:solidFill>
                  <a:srgbClr val="FFFFFF"/>
                </a:solidFill>
                <a:latin typeface="Chalkboard"/>
              </a:rPr>
              <a:t>	• A consistent dust and elemental evolution model</a:t>
            </a:r>
          </a:p>
          <a:p>
            <a:pPr marL="457200" indent="-457200" algn="just"/>
            <a:r>
              <a:rPr lang="en-US" sz="2000">
                <a:solidFill>
                  <a:srgbClr val="FFFFFF"/>
                </a:solidFill>
                <a:latin typeface="Chalkboard"/>
              </a:rPr>
              <a:t>	• The distinct evolution of PAHs and SN-condensed dust as a function of time</a:t>
            </a:r>
          </a:p>
        </p:txBody>
      </p:sp>
      <p:sp>
        <p:nvSpPr>
          <p:cNvPr id="6" name="TextBox 11"/>
          <p:cNvSpPr txBox="1"/>
          <p:nvPr/>
        </p:nvSpPr>
        <p:spPr>
          <a:xfrm>
            <a:off x="152400" y="6019800"/>
            <a:ext cx="883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/>
            <a:r>
              <a:rPr lang="en-US" sz="2000">
                <a:solidFill>
                  <a:srgbClr val="FFFF00"/>
                </a:solidFill>
                <a:latin typeface="Chalkboard"/>
              </a:rPr>
              <a:t>Summary &amp; Conclusion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5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6" descr="sed_sbs0335_1.pdf                                              00277962Macintosh HD                   C1E6AA42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24000"/>
            <a:ext cx="9144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5" name="Picture 7" descr="sed_sbs0335_2.pdf                                              00277962Macintosh HD                   C1E6AA42: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524000"/>
            <a:ext cx="9144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6" name="Picture 8" descr="sed_sbs0335_3.pdf                                              00277962Macintosh HD                   C1E6AA42: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524000"/>
            <a:ext cx="9144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24"/>
          <p:cNvSpPr txBox="1">
            <a:spLocks noChangeArrowheads="1"/>
          </p:cNvSpPr>
          <p:nvPr/>
        </p:nvSpPr>
        <p:spPr bwMode="auto">
          <a:xfrm>
            <a:off x="152400" y="76200"/>
            <a:ext cx="8839200" cy="523220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50000">
                <a:srgbClr val="0000FF"/>
              </a:gs>
              <a:gs pos="100000">
                <a:schemeClr val="tx1"/>
              </a:gs>
            </a:gsLst>
            <a:lin ang="5400000" scaled="1"/>
          </a:gradFill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  <a:effectLst>
                  <a:glow rad="101600">
                    <a:srgbClr val="FF6600">
                      <a:alpha val="65000"/>
                    </a:srgbClr>
                  </a:glow>
                </a:effectLst>
                <a:latin typeface="Papyrus" pitchFamily="-65" charset="0"/>
              </a:rPr>
              <a:t>Panchromatic </a:t>
            </a:r>
            <a:r>
              <a:rPr lang="en-US" sz="2800" b="1" dirty="0" err="1" smtClean="0">
                <a:solidFill>
                  <a:srgbClr val="FFFF00"/>
                </a:solidFill>
                <a:effectLst>
                  <a:glow rad="101600">
                    <a:srgbClr val="FF6600">
                      <a:alpha val="65000"/>
                    </a:srgbClr>
                  </a:glow>
                </a:effectLst>
                <a:latin typeface="Papyrus" pitchFamily="-65" charset="0"/>
              </a:rPr>
              <a:t>SEDs</a:t>
            </a:r>
            <a:r>
              <a:rPr lang="en-US" sz="2800" b="1" dirty="0" smtClean="0">
                <a:solidFill>
                  <a:srgbClr val="FFFF00"/>
                </a:solidFill>
                <a:effectLst>
                  <a:glow rad="101600">
                    <a:srgbClr val="FF6600">
                      <a:alpha val="65000"/>
                    </a:srgbClr>
                  </a:glow>
                </a:effectLst>
                <a:latin typeface="Papyrus" pitchFamily="-65" charset="0"/>
              </a:rPr>
              <a:t> of Select Objects (2/2)</a:t>
            </a:r>
            <a:endParaRPr lang="en-US" sz="2800" b="1" dirty="0">
              <a:solidFill>
                <a:srgbClr val="FFFF00"/>
              </a:solidFill>
              <a:effectLst>
                <a:glow rad="101600">
                  <a:srgbClr val="FF6600">
                    <a:alpha val="65000"/>
                  </a:srgbClr>
                </a:glow>
              </a:effectLst>
              <a:latin typeface="Papyrus" pitchFamily="-65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8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8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3" descr="pahvsOovH1_1.pdf                                               00277962Macintosh HD                   C1E6AA42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43000"/>
            <a:ext cx="4572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4" name="Picture 4" descr="pahvsOovH1_2.pdf                                               00277962Macintosh HD                   C1E6AA42: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143000"/>
            <a:ext cx="4572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5" name="Picture 5" descr="pahvsOovH1_3.pdf                                               00277962Macintosh HD                   C1E6AA42: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143000"/>
            <a:ext cx="4572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6" name="Picture 6" descr="pahvsOovH2_1.pdf                                               00277962Macintosh HD                   C1E6AA42: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1143000"/>
            <a:ext cx="4572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7" name="Picture 7" descr="pahvsOovH2_2.pdf                                               00277962Macintosh HD                   C1E6AA42: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72000" y="1143000"/>
            <a:ext cx="4572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8" name="Text Box 8"/>
          <p:cNvSpPr txBox="1">
            <a:spLocks noChangeArrowheads="1"/>
          </p:cNvSpPr>
          <p:nvPr/>
        </p:nvSpPr>
        <p:spPr bwMode="auto">
          <a:xfrm>
            <a:off x="76200" y="5715000"/>
            <a:ext cx="90678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FFFF00"/>
                </a:solidFill>
                <a:latin typeface="Chalkboard" pitchFamily="-111" charset="0"/>
              </a:rPr>
              <a:t>• Distinct </a:t>
            </a:r>
            <a:r>
              <a:rPr lang="en-US" sz="2000" dirty="0">
                <a:solidFill>
                  <a:srgbClr val="FFFF00"/>
                </a:solidFill>
                <a:latin typeface="Chalkboard" pitchFamily="-111" charset="0"/>
              </a:rPr>
              <a:t>evolutionary trends </a:t>
            </a:r>
            <a:r>
              <a:rPr lang="en-US" sz="2000" dirty="0">
                <a:solidFill>
                  <a:schemeClr val="bg1"/>
                </a:solidFill>
                <a:latin typeface="Chalkboard" pitchFamily="-111" charset="0"/>
              </a:rPr>
              <a:t>between </a:t>
            </a:r>
            <a:r>
              <a:rPr lang="en-US" sz="2000" dirty="0" err="1">
                <a:solidFill>
                  <a:schemeClr val="bg1"/>
                </a:solidFill>
                <a:latin typeface="Chalkboard" pitchFamily="-111" charset="0"/>
              </a:rPr>
              <a:t>PAHs</a:t>
            </a:r>
            <a:r>
              <a:rPr lang="en-US" sz="2000" dirty="0">
                <a:solidFill>
                  <a:schemeClr val="bg1"/>
                </a:solidFill>
                <a:latin typeface="Chalkboard" pitchFamily="-111" charset="0"/>
              </a:rPr>
              <a:t> and Dust.</a:t>
            </a:r>
            <a:endParaRPr lang="en-US" sz="2000" dirty="0" smtClean="0">
              <a:solidFill>
                <a:schemeClr val="bg1"/>
              </a:solidFill>
              <a:latin typeface="Chalkboard" pitchFamily="-111" charset="0"/>
            </a:endParaRPr>
          </a:p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FFFF00"/>
                </a:solidFill>
                <a:latin typeface="Chalkboard" pitchFamily="-111" charset="0"/>
              </a:rPr>
              <a:t>• Benchmark </a:t>
            </a:r>
            <a:r>
              <a:rPr lang="en-US" sz="2000" dirty="0">
                <a:solidFill>
                  <a:srgbClr val="FFFF00"/>
                </a:solidFill>
                <a:latin typeface="Chalkboard" pitchFamily="-111" charset="0"/>
              </a:rPr>
              <a:t>for evolution models: </a:t>
            </a:r>
            <a:r>
              <a:rPr lang="en-US" sz="2000" dirty="0">
                <a:solidFill>
                  <a:schemeClr val="bg1"/>
                </a:solidFill>
                <a:latin typeface="Chalkboard" pitchFamily="-111" charset="0"/>
              </a:rPr>
              <a:t>comparison with theory.</a:t>
            </a:r>
          </a:p>
        </p:txBody>
      </p:sp>
      <p:sp>
        <p:nvSpPr>
          <p:cNvPr id="9" name="Text Box 24"/>
          <p:cNvSpPr txBox="1">
            <a:spLocks noChangeArrowheads="1"/>
          </p:cNvSpPr>
          <p:nvPr/>
        </p:nvSpPr>
        <p:spPr bwMode="auto">
          <a:xfrm>
            <a:off x="152400" y="76200"/>
            <a:ext cx="8839200" cy="523220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50000">
                <a:srgbClr val="0000FF"/>
              </a:gs>
              <a:gs pos="100000">
                <a:schemeClr val="tx1"/>
              </a:gs>
            </a:gsLst>
            <a:lin ang="5400000" scaled="1"/>
          </a:gradFill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  <a:effectLst>
                  <a:glow rad="101600">
                    <a:srgbClr val="FF6600">
                      <a:alpha val="65000"/>
                    </a:srgbClr>
                  </a:glow>
                </a:effectLst>
                <a:latin typeface="Papyrus" pitchFamily="-65" charset="0"/>
              </a:rPr>
              <a:t>Evolution of the PAH and Dust Abundances</a:t>
            </a:r>
            <a:endParaRPr lang="en-US" sz="2800" b="1" dirty="0">
              <a:solidFill>
                <a:srgbClr val="FFFF00"/>
              </a:solidFill>
              <a:effectLst>
                <a:glow rad="101600">
                  <a:srgbClr val="FF6600">
                    <a:alpha val="65000"/>
                  </a:srgbClr>
                </a:glow>
              </a:effectLst>
              <a:latin typeface="Papyrus" pitchFamily="-65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6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6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8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990600" y="914400"/>
            <a:ext cx="7848600" cy="5791200"/>
            <a:chOff x="624" y="576"/>
            <a:chExt cx="4944" cy="3648"/>
          </a:xfrm>
        </p:grpSpPr>
        <p:pic>
          <p:nvPicPr>
            <p:cNvPr id="43012" name="Picture 3" descr="dustvol.pdf                                                    003D9BC9Macintosh HD                   BCFBA27D: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24" y="576"/>
              <a:ext cx="4464" cy="36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3013" name="Rectangle 4"/>
            <p:cNvSpPr>
              <a:spLocks noChangeArrowheads="1"/>
            </p:cNvSpPr>
            <p:nvPr/>
          </p:nvSpPr>
          <p:spPr bwMode="auto">
            <a:xfrm>
              <a:off x="1296" y="1824"/>
              <a:ext cx="4080" cy="24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014" name="Rectangle 5"/>
            <p:cNvSpPr>
              <a:spLocks noChangeArrowheads="1"/>
            </p:cNvSpPr>
            <p:nvPr/>
          </p:nvSpPr>
          <p:spPr bwMode="auto">
            <a:xfrm>
              <a:off x="2640" y="1440"/>
              <a:ext cx="2928" cy="105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" name="Text Box 24"/>
          <p:cNvSpPr txBox="1">
            <a:spLocks noChangeArrowheads="1"/>
          </p:cNvSpPr>
          <p:nvPr/>
        </p:nvSpPr>
        <p:spPr bwMode="auto">
          <a:xfrm>
            <a:off x="152400" y="76200"/>
            <a:ext cx="8839200" cy="523220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50000">
                <a:srgbClr val="0000FF"/>
              </a:gs>
              <a:gs pos="100000">
                <a:schemeClr val="tx1"/>
              </a:gs>
            </a:gsLst>
            <a:lin ang="5400000" scaled="1"/>
          </a:gradFill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  <a:effectLst>
                  <a:glow rad="101600">
                    <a:srgbClr val="FF6600">
                      <a:alpha val="65000"/>
                    </a:srgbClr>
                  </a:glow>
                </a:effectLst>
                <a:latin typeface="Papyrus" pitchFamily="-65" charset="0"/>
              </a:rPr>
              <a:t>A Model for the Evolution of Elements and Dust</a:t>
            </a:r>
            <a:endParaRPr lang="en-US" sz="2800" b="1" dirty="0">
              <a:solidFill>
                <a:srgbClr val="FFFF00"/>
              </a:solidFill>
              <a:effectLst>
                <a:glow rad="101600">
                  <a:srgbClr val="FF6600">
                    <a:alpha val="65000"/>
                  </a:srgbClr>
                </a:glow>
              </a:effectLst>
              <a:latin typeface="Papyrus" pitchFamily="-65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990600" y="914400"/>
            <a:ext cx="7391400" cy="5791200"/>
            <a:chOff x="624" y="576"/>
            <a:chExt cx="4656" cy="3648"/>
          </a:xfrm>
        </p:grpSpPr>
        <p:pic>
          <p:nvPicPr>
            <p:cNvPr id="44036" name="Picture 3" descr="dustvol.pdf                                                    003D9BC9Macintosh HD                   BCFBA27D: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24" y="576"/>
              <a:ext cx="4464" cy="36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4037" name="Rectangle 4"/>
            <p:cNvSpPr>
              <a:spLocks noChangeArrowheads="1"/>
            </p:cNvSpPr>
            <p:nvPr/>
          </p:nvSpPr>
          <p:spPr bwMode="auto">
            <a:xfrm>
              <a:off x="1536" y="3312"/>
              <a:ext cx="3360" cy="91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38" name="Rectangle 6"/>
            <p:cNvSpPr>
              <a:spLocks noChangeArrowheads="1"/>
            </p:cNvSpPr>
            <p:nvPr/>
          </p:nvSpPr>
          <p:spPr bwMode="auto">
            <a:xfrm>
              <a:off x="2688" y="1440"/>
              <a:ext cx="2592" cy="192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39" name="Rectangle 7"/>
            <p:cNvSpPr>
              <a:spLocks noChangeArrowheads="1"/>
            </p:cNvSpPr>
            <p:nvPr/>
          </p:nvSpPr>
          <p:spPr bwMode="auto">
            <a:xfrm>
              <a:off x="2400" y="2352"/>
              <a:ext cx="528" cy="62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40" name="Rectangle 8"/>
            <p:cNvSpPr>
              <a:spLocks noChangeArrowheads="1"/>
            </p:cNvSpPr>
            <p:nvPr/>
          </p:nvSpPr>
          <p:spPr bwMode="auto">
            <a:xfrm>
              <a:off x="2256" y="2736"/>
              <a:ext cx="240" cy="24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41" name="Rectangle 9"/>
            <p:cNvSpPr>
              <a:spLocks noChangeArrowheads="1"/>
            </p:cNvSpPr>
            <p:nvPr/>
          </p:nvSpPr>
          <p:spPr bwMode="auto">
            <a:xfrm>
              <a:off x="2640" y="2256"/>
              <a:ext cx="9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0" name="Text Box 24"/>
          <p:cNvSpPr txBox="1">
            <a:spLocks noChangeArrowheads="1"/>
          </p:cNvSpPr>
          <p:nvPr/>
        </p:nvSpPr>
        <p:spPr bwMode="auto">
          <a:xfrm>
            <a:off x="152400" y="76200"/>
            <a:ext cx="8839200" cy="523220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50000">
                <a:srgbClr val="0000FF"/>
              </a:gs>
              <a:gs pos="100000">
                <a:schemeClr val="tx1"/>
              </a:gs>
            </a:gsLst>
            <a:lin ang="5400000" scaled="1"/>
          </a:gradFill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  <a:effectLst>
                  <a:glow rad="101600">
                    <a:srgbClr val="FF6600">
                      <a:alpha val="65000"/>
                    </a:srgbClr>
                  </a:glow>
                </a:effectLst>
                <a:latin typeface="Papyrus" pitchFamily="-65" charset="0"/>
              </a:rPr>
              <a:t>A Model for the Evolution of Elements and Dust</a:t>
            </a:r>
            <a:endParaRPr lang="en-US" sz="2800" b="1" dirty="0">
              <a:solidFill>
                <a:srgbClr val="FFFF00"/>
              </a:solidFill>
              <a:effectLst>
                <a:glow rad="101600">
                  <a:srgbClr val="FF6600">
                    <a:alpha val="65000"/>
                  </a:srgbClr>
                </a:glow>
              </a:effectLst>
              <a:latin typeface="Papyrus" pitchFamily="-65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990600" y="914400"/>
            <a:ext cx="7315200" cy="5791200"/>
            <a:chOff x="624" y="576"/>
            <a:chExt cx="4608" cy="3648"/>
          </a:xfrm>
        </p:grpSpPr>
        <p:pic>
          <p:nvPicPr>
            <p:cNvPr id="45060" name="Picture 3" descr="dustvol.pdf                                                    003D9BC9Macintosh HD                   BCFBA27D: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24" y="576"/>
              <a:ext cx="4464" cy="36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5061" name="Rectangle 4"/>
            <p:cNvSpPr>
              <a:spLocks noChangeArrowheads="1"/>
            </p:cNvSpPr>
            <p:nvPr/>
          </p:nvSpPr>
          <p:spPr bwMode="auto">
            <a:xfrm>
              <a:off x="4224" y="1728"/>
              <a:ext cx="1008" cy="24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62" name="Rectangle 5"/>
            <p:cNvSpPr>
              <a:spLocks noChangeArrowheads="1"/>
            </p:cNvSpPr>
            <p:nvPr/>
          </p:nvSpPr>
          <p:spPr bwMode="auto">
            <a:xfrm>
              <a:off x="1536" y="3360"/>
              <a:ext cx="2928" cy="86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63" name="Rectangle 6"/>
            <p:cNvSpPr>
              <a:spLocks noChangeArrowheads="1"/>
            </p:cNvSpPr>
            <p:nvPr/>
          </p:nvSpPr>
          <p:spPr bwMode="auto">
            <a:xfrm>
              <a:off x="3840" y="3216"/>
              <a:ext cx="336" cy="24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64" name="Rectangle 7"/>
            <p:cNvSpPr>
              <a:spLocks noChangeArrowheads="1"/>
            </p:cNvSpPr>
            <p:nvPr/>
          </p:nvSpPr>
          <p:spPr bwMode="auto">
            <a:xfrm>
              <a:off x="3648" y="3312"/>
              <a:ext cx="192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65" name="Rectangle 8"/>
            <p:cNvSpPr>
              <a:spLocks noChangeArrowheads="1"/>
            </p:cNvSpPr>
            <p:nvPr/>
          </p:nvSpPr>
          <p:spPr bwMode="auto">
            <a:xfrm>
              <a:off x="4080" y="2256"/>
              <a:ext cx="288" cy="24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66" name="Rectangle 9"/>
            <p:cNvSpPr>
              <a:spLocks noChangeArrowheads="1"/>
            </p:cNvSpPr>
            <p:nvPr/>
          </p:nvSpPr>
          <p:spPr bwMode="auto">
            <a:xfrm>
              <a:off x="4080" y="1776"/>
              <a:ext cx="240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" name="Text Box 24"/>
          <p:cNvSpPr txBox="1">
            <a:spLocks noChangeArrowheads="1"/>
          </p:cNvSpPr>
          <p:nvPr/>
        </p:nvSpPr>
        <p:spPr bwMode="auto">
          <a:xfrm>
            <a:off x="152400" y="76200"/>
            <a:ext cx="8839200" cy="523220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50000">
                <a:srgbClr val="0000FF"/>
              </a:gs>
              <a:gs pos="100000">
                <a:schemeClr val="tx1"/>
              </a:gs>
            </a:gsLst>
            <a:lin ang="5400000" scaled="1"/>
          </a:gradFill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  <a:effectLst>
                  <a:glow rad="101600">
                    <a:srgbClr val="FF6600">
                      <a:alpha val="65000"/>
                    </a:srgbClr>
                  </a:glow>
                </a:effectLst>
                <a:latin typeface="Papyrus" pitchFamily="-65" charset="0"/>
              </a:rPr>
              <a:t>A Model for the Evolution of Elements and Dust</a:t>
            </a:r>
            <a:endParaRPr lang="en-US" sz="2800" b="1" dirty="0">
              <a:solidFill>
                <a:srgbClr val="FFFF00"/>
              </a:solidFill>
              <a:effectLst>
                <a:glow rad="101600">
                  <a:srgbClr val="FF6600">
                    <a:alpha val="65000"/>
                  </a:srgbClr>
                </a:glow>
              </a:effectLst>
              <a:latin typeface="Papyrus" pitchFamily="-65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3" name="Picture 3" descr="dustvol.pdf                                                    003D9BC9Macintosh HD                   BCFBA27D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914400"/>
            <a:ext cx="7086600" cy="577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2438400" y="5334000"/>
            <a:ext cx="3200400" cy="1143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5562600" y="5867400"/>
            <a:ext cx="685800" cy="457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086" name="Rectangle 6"/>
          <p:cNvSpPr>
            <a:spLocks noChangeArrowheads="1"/>
          </p:cNvSpPr>
          <p:nvPr/>
        </p:nvSpPr>
        <p:spPr bwMode="auto">
          <a:xfrm>
            <a:off x="6172200" y="6096000"/>
            <a:ext cx="3048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 Box 24"/>
          <p:cNvSpPr txBox="1">
            <a:spLocks noChangeArrowheads="1"/>
          </p:cNvSpPr>
          <p:nvPr/>
        </p:nvSpPr>
        <p:spPr bwMode="auto">
          <a:xfrm>
            <a:off x="152400" y="76200"/>
            <a:ext cx="8839200" cy="523220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50000">
                <a:srgbClr val="0000FF"/>
              </a:gs>
              <a:gs pos="100000">
                <a:schemeClr val="tx1"/>
              </a:gs>
            </a:gsLst>
            <a:lin ang="5400000" scaled="1"/>
          </a:gradFill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  <a:effectLst>
                  <a:glow rad="101600">
                    <a:srgbClr val="FF6600">
                      <a:alpha val="65000"/>
                    </a:srgbClr>
                  </a:glow>
                </a:effectLst>
                <a:latin typeface="Papyrus" pitchFamily="-65" charset="0"/>
              </a:rPr>
              <a:t>A Model for the Evolution of Elements and Dust</a:t>
            </a:r>
            <a:endParaRPr lang="en-US" sz="2800" b="1" dirty="0">
              <a:solidFill>
                <a:srgbClr val="FFFF00"/>
              </a:solidFill>
              <a:effectLst>
                <a:glow rad="101600">
                  <a:srgbClr val="FF6600">
                    <a:alpha val="65000"/>
                  </a:srgbClr>
                </a:glow>
              </a:effectLst>
              <a:latin typeface="Papyrus" pitchFamily="-65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7" name="Picture 3" descr="dustvol.pdf                                                    003D9BC9Macintosh HD                   BCFBA27D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914400"/>
            <a:ext cx="7086600" cy="577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24"/>
          <p:cNvSpPr txBox="1">
            <a:spLocks noChangeArrowheads="1"/>
          </p:cNvSpPr>
          <p:nvPr/>
        </p:nvSpPr>
        <p:spPr bwMode="auto">
          <a:xfrm>
            <a:off x="152400" y="76200"/>
            <a:ext cx="8839200" cy="523220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50000">
                <a:srgbClr val="0000FF"/>
              </a:gs>
              <a:gs pos="100000">
                <a:schemeClr val="tx1"/>
              </a:gs>
            </a:gsLst>
            <a:lin ang="5400000" scaled="1"/>
          </a:gradFill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  <a:effectLst>
                  <a:glow rad="101600">
                    <a:srgbClr val="FF6600">
                      <a:alpha val="65000"/>
                    </a:srgbClr>
                  </a:glow>
                </a:effectLst>
                <a:latin typeface="Papyrus" pitchFamily="-65" charset="0"/>
              </a:rPr>
              <a:t>A Model for the Evolution of Elements and Dust</a:t>
            </a:r>
            <a:endParaRPr lang="en-US" sz="2800" b="1" dirty="0">
              <a:solidFill>
                <a:srgbClr val="FFFF00"/>
              </a:solidFill>
              <a:effectLst>
                <a:glow rad="101600">
                  <a:srgbClr val="FF6600">
                    <a:alpha val="65000"/>
                  </a:srgbClr>
                </a:glow>
              </a:effectLst>
              <a:latin typeface="Papyrus" pitchFamily="-65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1" name="Picture 3" descr="plot_dustvol2.pdf                                              00372BA4Macintosh HD                   C1E6AA42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3000"/>
            <a:ext cx="4572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00" name="Picture 4" descr="plot_dustvol1.pdf                                              00372BA4Macintosh HD                   C1E6AA42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143000"/>
            <a:ext cx="4572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501" name="Text Box 5"/>
          <p:cNvSpPr txBox="1">
            <a:spLocks noChangeArrowheads="1"/>
          </p:cNvSpPr>
          <p:nvPr/>
        </p:nvSpPr>
        <p:spPr bwMode="auto">
          <a:xfrm>
            <a:off x="3121025" y="6124575"/>
            <a:ext cx="60198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  <a:buFont typeface="Wingdings" pitchFamily="-111" charset="2"/>
              <a:buNone/>
            </a:pPr>
            <a:r>
              <a:rPr lang="en-US" sz="2000" i="1">
                <a:solidFill>
                  <a:srgbClr val="66CCFF"/>
                </a:solidFill>
                <a:latin typeface="Chalkboard" pitchFamily="-111" charset="0"/>
              </a:rPr>
              <a:t>(Galliano, Dwek &amp; Chanial 2008, ApJ, 672, 214)</a:t>
            </a:r>
          </a:p>
        </p:txBody>
      </p:sp>
      <p:sp>
        <p:nvSpPr>
          <p:cNvPr id="6" name="Text Box 24"/>
          <p:cNvSpPr txBox="1">
            <a:spLocks noChangeArrowheads="1"/>
          </p:cNvSpPr>
          <p:nvPr/>
        </p:nvSpPr>
        <p:spPr bwMode="auto">
          <a:xfrm>
            <a:off x="152400" y="76200"/>
            <a:ext cx="8839200" cy="523220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50000">
                <a:srgbClr val="0000FF"/>
              </a:gs>
              <a:gs pos="100000">
                <a:schemeClr val="tx1"/>
              </a:gs>
            </a:gsLst>
            <a:lin ang="5400000" scaled="1"/>
          </a:gradFill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  <a:effectLst>
                  <a:glow rad="101600">
                    <a:srgbClr val="FF6600">
                      <a:alpha val="65000"/>
                    </a:srgbClr>
                  </a:glow>
                </a:effectLst>
                <a:latin typeface="Papyrus" pitchFamily="-65" charset="0"/>
              </a:rPr>
              <a:t>Gas and Dust Evolution: Different Progenitors</a:t>
            </a:r>
            <a:endParaRPr lang="en-US" sz="2800" b="1" dirty="0">
              <a:solidFill>
                <a:srgbClr val="FFFF00"/>
              </a:solidFill>
              <a:effectLst>
                <a:glow rad="101600">
                  <a:srgbClr val="FF6600">
                    <a:alpha val="65000"/>
                  </a:srgbClr>
                </a:glow>
              </a:effectLst>
              <a:latin typeface="Papyrus" pitchFamily="-65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6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01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2590800" y="-2667000"/>
            <a:ext cx="6477000" cy="6960600"/>
            <a:chOff x="2590800" y="-2667000"/>
            <a:chExt cx="6477000" cy="6960600"/>
          </a:xfrm>
        </p:grpSpPr>
        <p:grpSp>
          <p:nvGrpSpPr>
            <p:cNvPr id="6" name="Group 5"/>
            <p:cNvGrpSpPr/>
            <p:nvPr/>
          </p:nvGrpSpPr>
          <p:grpSpPr>
            <a:xfrm>
              <a:off x="5041900" y="-2667000"/>
              <a:ext cx="4025900" cy="6960600"/>
              <a:chOff x="2514600" y="583200"/>
              <a:chExt cx="4025900" cy="6960600"/>
            </a:xfrm>
          </p:grpSpPr>
          <p:pic>
            <p:nvPicPr>
              <p:cNvPr id="34" name="Image 33" descr="apj304959f3_lr.gif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667000" y="685800"/>
                <a:ext cx="3721100" cy="6858000"/>
              </a:xfrm>
              <a:prstGeom prst="rect">
                <a:avLst/>
              </a:prstGeom>
            </p:spPr>
          </p:pic>
          <p:sp>
            <p:nvSpPr>
              <p:cNvPr id="5" name="Rectangle 4"/>
              <p:cNvSpPr/>
              <p:nvPr/>
            </p:nvSpPr>
            <p:spPr>
              <a:xfrm>
                <a:off x="2514600" y="583200"/>
                <a:ext cx="4025900" cy="343918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5" name="ZoneTexte 34"/>
            <p:cNvSpPr txBox="1"/>
            <p:nvPr/>
          </p:nvSpPr>
          <p:spPr>
            <a:xfrm>
              <a:off x="2590800" y="3924268"/>
              <a:ext cx="26035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i="1" dirty="0" err="1">
                  <a:solidFill>
                    <a:srgbClr val="66CCFF"/>
                  </a:solidFill>
                  <a:latin typeface="Chalkboard"/>
                </a:rPr>
                <a:t>Cerrigone</a:t>
              </a:r>
              <a:r>
                <a:rPr lang="en-US" i="1" dirty="0">
                  <a:solidFill>
                    <a:srgbClr val="66CCFF"/>
                  </a:solidFill>
                  <a:latin typeface="Chalkboard"/>
                </a:rPr>
                <a:t> et al. (2009)</a:t>
              </a:r>
            </a:p>
          </p:txBody>
        </p:sp>
      </p:grpSp>
      <p:sp>
        <p:nvSpPr>
          <p:cNvPr id="7" name="ZoneTexte 34"/>
          <p:cNvSpPr txBox="1"/>
          <p:nvPr/>
        </p:nvSpPr>
        <p:spPr>
          <a:xfrm>
            <a:off x="152400" y="914400"/>
            <a:ext cx="50419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  <a:latin typeface="Chalkboard"/>
              </a:rPr>
              <a:t>Production of </a:t>
            </a:r>
            <a:r>
              <a:rPr lang="en-US" sz="2000" dirty="0" err="1" smtClean="0">
                <a:solidFill>
                  <a:srgbClr val="FFFF00"/>
                </a:solidFill>
                <a:latin typeface="Chalkboard"/>
              </a:rPr>
              <a:t>PAHs</a:t>
            </a:r>
            <a:r>
              <a:rPr lang="en-US" sz="2000" dirty="0" smtClean="0">
                <a:solidFill>
                  <a:srgbClr val="FFFF00"/>
                </a:solidFill>
                <a:latin typeface="Chalkboard"/>
              </a:rPr>
              <a:t> by post-AGB stars?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Chalkboard"/>
              </a:rPr>
              <a:t>	• Evidence from mid-IR observations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Chalkboard"/>
              </a:rPr>
              <a:t>	• In other progenitors, the physical conditions are not appropriate.</a:t>
            </a:r>
            <a:endParaRPr lang="en-US" sz="2000" dirty="0">
              <a:solidFill>
                <a:schemeClr val="bg1"/>
              </a:solidFill>
              <a:latin typeface="Chalkboard"/>
            </a:endParaRPr>
          </a:p>
        </p:txBody>
      </p:sp>
      <p:sp>
        <p:nvSpPr>
          <p:cNvPr id="8" name="ZoneTexte 34"/>
          <p:cNvSpPr txBox="1"/>
          <p:nvPr/>
        </p:nvSpPr>
        <p:spPr>
          <a:xfrm>
            <a:off x="152400" y="4495800"/>
            <a:ext cx="8763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  <a:latin typeface="Chalkboard"/>
              </a:rPr>
              <a:t>Is a continuous star formation history realistic?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Chalkboard"/>
              </a:rPr>
              <a:t>	=&gt; Survey of the dwarf galaxies of the local volume </a:t>
            </a:r>
            <a:r>
              <a:rPr lang="en-US" sz="2000" i="1" dirty="0" smtClean="0">
                <a:solidFill>
                  <a:srgbClr val="66CCFF"/>
                </a:solidFill>
                <a:latin typeface="Chalkboard"/>
              </a:rPr>
              <a:t>(Lee et al. 2009)</a:t>
            </a:r>
            <a:r>
              <a:rPr lang="en-US" sz="2000" dirty="0" smtClean="0">
                <a:solidFill>
                  <a:schemeClr val="bg1"/>
                </a:solidFill>
                <a:latin typeface="Chalkboard"/>
              </a:rPr>
              <a:t>, starbursts are responsible for only a quarter of the star formation over the history of the galaxy.</a:t>
            </a:r>
            <a:endParaRPr lang="en-US" sz="2000" i="1" dirty="0" smtClean="0">
              <a:solidFill>
                <a:srgbClr val="66CCFF"/>
              </a:solidFill>
              <a:latin typeface="Chalkboard"/>
            </a:endParaRPr>
          </a:p>
        </p:txBody>
      </p:sp>
      <p:sp>
        <p:nvSpPr>
          <p:cNvPr id="4" name="Text Box 24"/>
          <p:cNvSpPr txBox="1">
            <a:spLocks noChangeArrowheads="1"/>
          </p:cNvSpPr>
          <p:nvPr/>
        </p:nvSpPr>
        <p:spPr bwMode="auto">
          <a:xfrm>
            <a:off x="152400" y="76200"/>
            <a:ext cx="8839200" cy="523220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50000">
                <a:srgbClr val="0000FF"/>
              </a:gs>
              <a:gs pos="100000">
                <a:schemeClr val="tx1"/>
              </a:gs>
            </a:gsLst>
            <a:lin ang="5400000" scaled="1"/>
          </a:gradFill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  <a:effectLst>
                  <a:glow rad="101600">
                    <a:srgbClr val="FF6600">
                      <a:alpha val="65000"/>
                    </a:srgbClr>
                  </a:glow>
                </a:effectLst>
                <a:latin typeface="Papyrus" pitchFamily="-65" charset="0"/>
              </a:rPr>
              <a:t>Are the Hypotheses of the Model Reasonable?</a:t>
            </a:r>
            <a:endParaRPr lang="en-US" sz="2800" b="1" dirty="0">
              <a:solidFill>
                <a:srgbClr val="FFFF00"/>
              </a:solidFill>
              <a:effectLst>
                <a:glow rad="101600">
                  <a:srgbClr val="FF6600">
                    <a:alpha val="65000"/>
                  </a:srgbClr>
                </a:glow>
              </a:effectLst>
              <a:latin typeface="Papyrus" pitchFamily="-65" charset="0"/>
            </a:endParaRPr>
          </a:p>
        </p:txBody>
      </p:sp>
      <p:sp>
        <p:nvSpPr>
          <p:cNvPr id="10" name="ZoneTexte 34"/>
          <p:cNvSpPr txBox="1"/>
          <p:nvPr/>
        </p:nvSpPr>
        <p:spPr>
          <a:xfrm>
            <a:off x="152400" y="5921514"/>
            <a:ext cx="876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  <a:latin typeface="Chalkboard"/>
              </a:rPr>
              <a:t>How relevant is the dust production by stellar progenitors?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Chalkboard"/>
              </a:rPr>
              <a:t>	Dust condensation in molecular clouds in ≈10</a:t>
            </a:r>
            <a:r>
              <a:rPr lang="en-US" sz="2000" baseline="30000" dirty="0" smtClean="0">
                <a:solidFill>
                  <a:schemeClr val="bg1"/>
                </a:solidFill>
                <a:latin typeface="Chalkboard"/>
              </a:rPr>
              <a:t>5</a:t>
            </a:r>
            <a:r>
              <a:rPr lang="en-US" sz="2000" dirty="0" smtClean="0">
                <a:solidFill>
                  <a:schemeClr val="bg1"/>
                </a:solidFill>
                <a:latin typeface="Chalkboard"/>
              </a:rPr>
              <a:t> yr =&gt; indistinct</a:t>
            </a:r>
            <a:endParaRPr lang="en-US" sz="2000" dirty="0" smtClean="0">
              <a:solidFill>
                <a:srgbClr val="FFFF00"/>
              </a:solidFill>
              <a:latin typeface="Chalkboard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52" name="Text Box 8"/>
          <p:cNvSpPr txBox="1">
            <a:spLocks noChangeArrowheads="1"/>
          </p:cNvSpPr>
          <p:nvPr/>
        </p:nvSpPr>
        <p:spPr bwMode="auto">
          <a:xfrm>
            <a:off x="6248400" y="914400"/>
            <a:ext cx="28194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 typeface="Wingdings" pitchFamily="-111" charset="2"/>
              <a:buChar char="ü"/>
            </a:pPr>
            <a:r>
              <a:rPr lang="en-US" sz="2000" dirty="0">
                <a:solidFill>
                  <a:srgbClr val="FFFF00"/>
                </a:solidFill>
                <a:latin typeface="Chalkboard" pitchFamily="-111" charset="0"/>
              </a:rPr>
              <a:t> Paucity of </a:t>
            </a:r>
            <a:r>
              <a:rPr lang="en-US" sz="2000" dirty="0" err="1">
                <a:solidFill>
                  <a:srgbClr val="FFFF00"/>
                </a:solidFill>
                <a:latin typeface="Chalkboard" pitchFamily="-111" charset="0"/>
              </a:rPr>
              <a:t>PAHs</a:t>
            </a:r>
            <a:r>
              <a:rPr lang="en-US" sz="2000" dirty="0">
                <a:solidFill>
                  <a:srgbClr val="FFFF00"/>
                </a:solidFill>
                <a:latin typeface="Chalkboard" pitchFamily="-111" charset="0"/>
              </a:rPr>
              <a:t> in low-Z: </a:t>
            </a:r>
            <a:r>
              <a:rPr lang="en-US" sz="2000" dirty="0">
                <a:solidFill>
                  <a:srgbClr val="FFFFFF"/>
                </a:solidFill>
                <a:latin typeface="Chalkboard" pitchFamily="-111" charset="0"/>
              </a:rPr>
              <a:t>delayed injection of carbon dust condensed in AGB stars</a:t>
            </a:r>
            <a:r>
              <a:rPr lang="en-US" sz="2000" dirty="0">
                <a:solidFill>
                  <a:schemeClr val="bg1"/>
                </a:solidFill>
                <a:latin typeface="Chalkboard" pitchFamily="-111" charset="0"/>
              </a:rPr>
              <a:t>.</a:t>
            </a:r>
          </a:p>
          <a:p>
            <a:pPr>
              <a:spcBef>
                <a:spcPct val="50000"/>
              </a:spcBef>
              <a:buFont typeface="Wingdings" pitchFamily="-111" charset="2"/>
              <a:buChar char="ü"/>
            </a:pPr>
            <a:r>
              <a:rPr lang="en-US" sz="2000" dirty="0">
                <a:solidFill>
                  <a:srgbClr val="FFFF00"/>
                </a:solidFill>
                <a:latin typeface="Chalkboard" pitchFamily="-111" charset="0"/>
              </a:rPr>
              <a:t> Bulk of the dust emission: </a:t>
            </a:r>
            <a:r>
              <a:rPr lang="en-US" sz="2000" dirty="0">
                <a:solidFill>
                  <a:schemeClr val="bg1"/>
                </a:solidFill>
                <a:latin typeface="Chalkboard" pitchFamily="-111" charset="0"/>
              </a:rPr>
              <a:t>SN-condensed </a:t>
            </a:r>
            <a:r>
              <a:rPr lang="en-US" sz="2000" dirty="0" smtClean="0">
                <a:solidFill>
                  <a:schemeClr val="bg1"/>
                </a:solidFill>
                <a:latin typeface="Chalkboard" pitchFamily="-111" charset="0"/>
              </a:rPr>
              <a:t>dust.</a:t>
            </a:r>
          </a:p>
          <a:p>
            <a:pPr>
              <a:spcBef>
                <a:spcPct val="50000"/>
              </a:spcBef>
              <a:buFont typeface="Wingdings" pitchFamily="-111" charset="2"/>
              <a:buChar char="ü"/>
            </a:pPr>
            <a:r>
              <a:rPr lang="en-US" sz="2000" dirty="0" smtClean="0">
                <a:solidFill>
                  <a:srgbClr val="FFFF00"/>
                </a:solidFill>
                <a:latin typeface="Chalkboard" pitchFamily="-111" charset="0"/>
              </a:rPr>
              <a:t> Outlyers: </a:t>
            </a:r>
            <a:r>
              <a:rPr lang="en-US" sz="2000" dirty="0" smtClean="0">
                <a:solidFill>
                  <a:schemeClr val="bg1"/>
                </a:solidFill>
                <a:latin typeface="Chalkboard" pitchFamily="-111" charset="0"/>
              </a:rPr>
              <a:t>very cold dust or chaotic star formation history?</a:t>
            </a:r>
          </a:p>
        </p:txBody>
      </p:sp>
      <p:pic>
        <p:nvPicPr>
          <p:cNvPr id="49156" name="Picture 18" descr="pahvsZ1.pdf                                                    00372BA4Macintosh HD                   C1E6AA42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14400"/>
            <a:ext cx="59436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63" name="Picture 19" descr="pahvsZ2.pdf                                                    00372BA4Macintosh HD                   C1E6AA42: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914400"/>
            <a:ext cx="59436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64" name="Text Box 20"/>
          <p:cNvSpPr txBox="1">
            <a:spLocks noChangeArrowheads="1"/>
          </p:cNvSpPr>
          <p:nvPr/>
        </p:nvSpPr>
        <p:spPr bwMode="auto">
          <a:xfrm>
            <a:off x="5867400" y="5667375"/>
            <a:ext cx="327342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  <a:buFont typeface="Wingdings" pitchFamily="-111" charset="2"/>
              <a:buNone/>
            </a:pPr>
            <a:r>
              <a:rPr lang="en-US" sz="2000" i="1">
                <a:solidFill>
                  <a:srgbClr val="66CCFF"/>
                </a:solidFill>
                <a:latin typeface="Chalkboard" pitchFamily="-111" charset="0"/>
              </a:rPr>
              <a:t>(Galliano, Dwek &amp; Chanial 2008, ApJ, 672, 214)</a:t>
            </a:r>
          </a:p>
        </p:txBody>
      </p:sp>
      <p:sp>
        <p:nvSpPr>
          <p:cNvPr id="7" name="Text Box 24"/>
          <p:cNvSpPr txBox="1">
            <a:spLocks noChangeArrowheads="1"/>
          </p:cNvSpPr>
          <p:nvPr/>
        </p:nvSpPr>
        <p:spPr bwMode="auto">
          <a:xfrm>
            <a:off x="152400" y="76200"/>
            <a:ext cx="8839200" cy="523220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50000">
                <a:srgbClr val="0000FF"/>
              </a:gs>
              <a:gs pos="100000">
                <a:schemeClr val="tx1"/>
              </a:gs>
            </a:gsLst>
            <a:lin ang="5400000" scaled="1"/>
          </a:gradFill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  <a:effectLst>
                  <a:glow rad="101600">
                    <a:srgbClr val="FF6600">
                      <a:alpha val="65000"/>
                    </a:srgbClr>
                  </a:glow>
                </a:effectLst>
                <a:latin typeface="Papyrus" pitchFamily="-65" charset="0"/>
              </a:rPr>
              <a:t>Dust Evolution: Delayed Injection of </a:t>
            </a:r>
            <a:r>
              <a:rPr lang="en-US" sz="2800" b="1" dirty="0" err="1" smtClean="0">
                <a:solidFill>
                  <a:srgbClr val="FFFF00"/>
                </a:solidFill>
                <a:effectLst>
                  <a:glow rad="101600">
                    <a:srgbClr val="FF6600">
                      <a:alpha val="65000"/>
                    </a:srgbClr>
                  </a:glow>
                </a:effectLst>
                <a:latin typeface="Papyrus" pitchFamily="-65" charset="0"/>
              </a:rPr>
              <a:t>PAHs</a:t>
            </a:r>
            <a:endParaRPr lang="en-US" sz="2800" b="1" dirty="0">
              <a:solidFill>
                <a:srgbClr val="FFFF00"/>
              </a:solidFill>
              <a:effectLst>
                <a:glow rad="101600">
                  <a:srgbClr val="FF6600">
                    <a:alpha val="65000"/>
                  </a:srgbClr>
                </a:glow>
              </a:effectLst>
              <a:latin typeface="Papyrus" pitchFamily="-65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2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2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52" grpId="0" autoUpdateAnimBg="0"/>
      <p:bldP spid="82964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4"/>
          <p:cNvSpPr txBox="1">
            <a:spLocks noChangeArrowheads="1"/>
          </p:cNvSpPr>
          <p:nvPr/>
        </p:nvSpPr>
        <p:spPr bwMode="auto">
          <a:xfrm>
            <a:off x="152400" y="76200"/>
            <a:ext cx="8839200" cy="523220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50000">
                <a:srgbClr val="0000FF"/>
              </a:gs>
              <a:gs pos="100000">
                <a:schemeClr val="tx1"/>
              </a:gs>
            </a:gsLst>
            <a:lin ang="5400000" scaled="1"/>
          </a:gradFill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  <a:effectLst>
                  <a:glow rad="101600">
                    <a:srgbClr val="FF6600">
                      <a:alpha val="65000"/>
                    </a:srgbClr>
                  </a:glow>
                </a:effectLst>
                <a:latin typeface="Papyrus" pitchFamily="-65" charset="0"/>
              </a:rPr>
              <a:t>Content of the Talk</a:t>
            </a:r>
            <a:endParaRPr lang="en-US" sz="2800" b="1" dirty="0">
              <a:solidFill>
                <a:srgbClr val="FFFF00"/>
              </a:solidFill>
              <a:effectLst>
                <a:glow rad="101600">
                  <a:srgbClr val="FF6600">
                    <a:alpha val="65000"/>
                  </a:srgbClr>
                </a:glow>
              </a:effectLst>
              <a:latin typeface="Papyrus" pitchFamily="-65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" y="838200"/>
            <a:ext cx="8839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/>
            <a:r>
              <a:rPr lang="en-US" sz="2000">
                <a:solidFill>
                  <a:srgbClr val="FFFF00"/>
                </a:solidFill>
                <a:latin typeface="Chalkboard"/>
              </a:rPr>
              <a:t>1) A Quick Sweep of the Dusty Universe</a:t>
            </a:r>
          </a:p>
          <a:p>
            <a:pPr marL="457200" indent="-457200" algn="just"/>
            <a:r>
              <a:rPr lang="en-US" sz="2000">
                <a:solidFill>
                  <a:schemeClr val="bg1"/>
                </a:solidFill>
                <a:latin typeface="Chalkboard"/>
              </a:rPr>
              <a:t>	• Basic dust physics, the models and their constraints</a:t>
            </a:r>
          </a:p>
          <a:p>
            <a:pPr marL="457200" indent="-457200" algn="just"/>
            <a:r>
              <a:rPr lang="en-US" sz="2000">
                <a:solidFill>
                  <a:schemeClr val="bg1"/>
                </a:solidFill>
                <a:latin typeface="Chalkboard"/>
              </a:rPr>
              <a:t>	• Step by step building of a spectral energy distribution (SED)</a:t>
            </a:r>
          </a:p>
          <a:p>
            <a:pPr marL="457200" indent="-457200" algn="just"/>
            <a:r>
              <a:rPr lang="en-US" sz="2000">
                <a:solidFill>
                  <a:schemeClr val="bg1"/>
                </a:solidFill>
                <a:latin typeface="Chalkboard"/>
              </a:rPr>
              <a:t>	• Observed SED evolution of galaxies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2400" y="2438400"/>
            <a:ext cx="8839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/>
            <a:r>
              <a:rPr 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Chalkboard"/>
              </a:rPr>
              <a:t>2) The Dust Evolution Cycle and the Observed Dust Budget in Galaxies</a:t>
            </a:r>
          </a:p>
          <a:p>
            <a:pPr marL="457200" indent="-457200" algn="just"/>
            <a:r>
              <a:rPr 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Chalkboard"/>
              </a:rPr>
              <a:t>	• Open questions about dust evolution: sites of formation, efficiency of destruction</a:t>
            </a:r>
          </a:p>
          <a:p>
            <a:pPr marL="457200" indent="-457200" algn="just"/>
            <a:r>
              <a:rPr 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Chalkboard"/>
              </a:rPr>
              <a:t>	• Difficulties to interpret an observed galaxy's SED</a:t>
            </a:r>
          </a:p>
        </p:txBody>
      </p:sp>
      <p:sp>
        <p:nvSpPr>
          <p:cNvPr id="5" name="TextBox 11"/>
          <p:cNvSpPr txBox="1"/>
          <p:nvPr/>
        </p:nvSpPr>
        <p:spPr>
          <a:xfrm>
            <a:off x="152400" y="4114800"/>
            <a:ext cx="8839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/>
            <a:r>
              <a:rPr 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Chalkboard"/>
              </a:rPr>
              <a:t>3) Bridging the Gap Between the Distant Universe and Nearby Galaxies</a:t>
            </a:r>
          </a:p>
          <a:p>
            <a:pPr marL="457200" indent="-457200" algn="just"/>
            <a:r>
              <a:rPr 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Chalkboard"/>
              </a:rPr>
              <a:t>	• A multiphase SED model</a:t>
            </a:r>
          </a:p>
          <a:p>
            <a:pPr marL="457200" indent="-457200" algn="just"/>
            <a:r>
              <a:rPr 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Chalkboard"/>
              </a:rPr>
              <a:t>	• A consistent dust and elemental evolution model</a:t>
            </a:r>
          </a:p>
          <a:p>
            <a:pPr marL="457200" indent="-457200" algn="just"/>
            <a:r>
              <a:rPr 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Chalkboard"/>
              </a:rPr>
              <a:t>	• The distinct evolution of PAHs and SN-condensed dust as a function of time</a:t>
            </a:r>
          </a:p>
        </p:txBody>
      </p:sp>
      <p:sp>
        <p:nvSpPr>
          <p:cNvPr id="6" name="TextBox 11"/>
          <p:cNvSpPr txBox="1"/>
          <p:nvPr/>
        </p:nvSpPr>
        <p:spPr>
          <a:xfrm>
            <a:off x="152400" y="6019800"/>
            <a:ext cx="883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/>
            <a:r>
              <a:rPr 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Chalkboard"/>
              </a:rPr>
              <a:t>Summary &amp; Conclusion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52" name="Text Box 8"/>
          <p:cNvSpPr txBox="1">
            <a:spLocks noChangeArrowheads="1"/>
          </p:cNvSpPr>
          <p:nvPr/>
        </p:nvSpPr>
        <p:spPr bwMode="auto">
          <a:xfrm>
            <a:off x="152400" y="685800"/>
            <a:ext cx="8915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FFFF00"/>
                </a:solidFill>
                <a:latin typeface="Chalkboard" pitchFamily="-111" charset="0"/>
                <a:sym typeface="Symbol" pitchFamily="-111" charset="2"/>
              </a:rPr>
              <a:t>SAGE: </a:t>
            </a:r>
            <a:r>
              <a:rPr lang="en-US" sz="2000" i="1" dirty="0" smtClean="0">
                <a:solidFill>
                  <a:srgbClr val="FFFF00"/>
                </a:solidFill>
                <a:latin typeface="Chalkboard" pitchFamily="-111" charset="0"/>
                <a:sym typeface="Symbol" pitchFamily="-111" charset="2"/>
              </a:rPr>
              <a:t>Spitzer</a:t>
            </a:r>
            <a:r>
              <a:rPr lang="en-US" sz="2000" dirty="0" smtClean="0">
                <a:solidFill>
                  <a:srgbClr val="FFFF00"/>
                </a:solidFill>
                <a:latin typeface="Chalkboard" pitchFamily="-111" charset="0"/>
                <a:sym typeface="Symbol" pitchFamily="-111" charset="2"/>
              </a:rPr>
              <a:t> survey of the LMC: </a:t>
            </a:r>
            <a:r>
              <a:rPr lang="en-US" sz="2000" dirty="0" smtClean="0">
                <a:solidFill>
                  <a:schemeClr val="bg1"/>
                </a:solidFill>
                <a:latin typeface="Chalkboard" pitchFamily="-111" charset="0"/>
                <a:sym typeface="Symbol" pitchFamily="-111" charset="2"/>
              </a:rPr>
              <a:t>PAH enhancement spatially associated with AGB stars</a:t>
            </a:r>
            <a:r>
              <a:rPr lang="en-US" sz="2000" dirty="0" smtClean="0">
                <a:solidFill>
                  <a:srgbClr val="FFFF00"/>
                </a:solidFill>
                <a:latin typeface="Chalkboard" pitchFamily="-111" charset="0"/>
                <a:sym typeface="Symbol" pitchFamily="-111" charset="2"/>
              </a:rPr>
              <a:t> </a:t>
            </a:r>
            <a:r>
              <a:rPr lang="en-US" sz="2000" i="1" dirty="0" smtClean="0">
                <a:solidFill>
                  <a:srgbClr val="66CCFF"/>
                </a:solidFill>
                <a:latin typeface="Chalkboard" pitchFamily="-111" charset="0"/>
              </a:rPr>
              <a:t>(</a:t>
            </a:r>
            <a:r>
              <a:rPr lang="en-US" sz="2000" i="1" dirty="0" err="1" smtClean="0">
                <a:solidFill>
                  <a:srgbClr val="66CCFF"/>
                </a:solidFill>
                <a:latin typeface="Chalkboard" pitchFamily="-111" charset="0"/>
              </a:rPr>
              <a:t>Paradis</a:t>
            </a:r>
            <a:r>
              <a:rPr lang="en-US" sz="2000" i="1" dirty="0" smtClean="0">
                <a:solidFill>
                  <a:srgbClr val="66CCFF"/>
                </a:solidFill>
                <a:latin typeface="Chalkboard" pitchFamily="-111" charset="0"/>
              </a:rPr>
              <a:t> et al. 2009)</a:t>
            </a:r>
            <a:r>
              <a:rPr lang="en-US" sz="2000" dirty="0">
                <a:solidFill>
                  <a:schemeClr val="bg1"/>
                </a:solidFill>
                <a:latin typeface="Chalkboard" pitchFamily="-111" charset="0"/>
              </a:rPr>
              <a:t>.</a:t>
            </a:r>
            <a:endParaRPr lang="en-US" sz="2000" i="1" dirty="0" smtClean="0">
              <a:solidFill>
                <a:schemeClr val="bg1"/>
              </a:solidFill>
              <a:latin typeface="Chalkboard" pitchFamily="-111" charset="0"/>
            </a:endParaRPr>
          </a:p>
        </p:txBody>
      </p:sp>
      <p:sp>
        <p:nvSpPr>
          <p:cNvPr id="7" name="Text Box 24"/>
          <p:cNvSpPr txBox="1">
            <a:spLocks noChangeArrowheads="1"/>
          </p:cNvSpPr>
          <p:nvPr/>
        </p:nvSpPr>
        <p:spPr bwMode="auto">
          <a:xfrm>
            <a:off x="152400" y="76200"/>
            <a:ext cx="8839200" cy="523220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50000">
                <a:srgbClr val="0000FF"/>
              </a:gs>
              <a:gs pos="100000">
                <a:schemeClr val="tx1"/>
              </a:gs>
            </a:gsLst>
            <a:lin ang="5400000" scaled="1"/>
          </a:gradFill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  <a:effectLst>
                  <a:glow rad="101600">
                    <a:srgbClr val="FF6600">
                      <a:alpha val="65000"/>
                    </a:srgbClr>
                  </a:glow>
                </a:effectLst>
                <a:latin typeface="Papyrus" pitchFamily="-65" charset="0"/>
              </a:rPr>
              <a:t>Confirmation at Resolved Spatial Scales?</a:t>
            </a:r>
            <a:endParaRPr lang="en-US" sz="2800" b="1" dirty="0">
              <a:solidFill>
                <a:srgbClr val="FFFF00"/>
              </a:solidFill>
              <a:effectLst>
                <a:glow rad="101600">
                  <a:srgbClr val="FF6600">
                    <a:alpha val="65000"/>
                  </a:srgbClr>
                </a:glow>
              </a:effectLst>
              <a:latin typeface="Papyrus" pitchFamily="-65" charset="0"/>
            </a:endParaRPr>
          </a:p>
        </p:txBody>
      </p:sp>
      <p:pic>
        <p:nvPicPr>
          <p:cNvPr id="8" name="Picture 7" descr="Cliché 2009-09-12 18-04-06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437" y="1593823"/>
            <a:ext cx="7345363" cy="5264177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4"/>
          <p:cNvSpPr txBox="1">
            <a:spLocks noChangeArrowheads="1"/>
          </p:cNvSpPr>
          <p:nvPr/>
        </p:nvSpPr>
        <p:spPr bwMode="auto">
          <a:xfrm>
            <a:off x="152400" y="76200"/>
            <a:ext cx="8839200" cy="523220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50000">
                <a:srgbClr val="0000FF"/>
              </a:gs>
              <a:gs pos="100000">
                <a:schemeClr val="tx1"/>
              </a:gs>
            </a:gsLst>
            <a:lin ang="5400000" scaled="1"/>
          </a:gradFill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  <a:effectLst>
                  <a:glow rad="101600">
                    <a:srgbClr val="FF6600">
                      <a:alpha val="65000"/>
                    </a:srgbClr>
                  </a:glow>
                </a:effectLst>
                <a:latin typeface="Papyrus" pitchFamily="-65" charset="0"/>
              </a:rPr>
              <a:t>Content of the Talk</a:t>
            </a:r>
            <a:endParaRPr lang="en-US" sz="2800" b="1" dirty="0">
              <a:solidFill>
                <a:srgbClr val="FFFF00"/>
              </a:solidFill>
              <a:effectLst>
                <a:glow rad="101600">
                  <a:srgbClr val="FF6600">
                    <a:alpha val="65000"/>
                  </a:srgbClr>
                </a:glow>
              </a:effectLst>
              <a:latin typeface="Papyrus" pitchFamily="-65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" y="838200"/>
            <a:ext cx="8839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/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halkboard"/>
              </a:rPr>
              <a:t>1) A Quick Sweep of the Dusty Universe</a:t>
            </a:r>
          </a:p>
          <a:p>
            <a:pPr marL="457200" indent="-457200" algn="just"/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halkboard"/>
              </a:rPr>
              <a:t>	• Basic dust physics, the models and their constraints</a:t>
            </a:r>
          </a:p>
          <a:p>
            <a:pPr marL="457200" indent="-457200" algn="just"/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halkboard"/>
              </a:rPr>
              <a:t>	• Step by step building of a spectral energy distribution (SED)</a:t>
            </a:r>
          </a:p>
          <a:p>
            <a:pPr marL="457200" indent="-457200" algn="just"/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halkboard"/>
              </a:rPr>
              <a:t>	• Observed SED evolution of galaxies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2400" y="2438400"/>
            <a:ext cx="8839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/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halkboard"/>
              </a:rPr>
              <a:t>2) The Dust Evolution Cycle and the Observed Dust Budget in Galaxies</a:t>
            </a:r>
          </a:p>
          <a:p>
            <a:pPr marL="457200" indent="-457200" algn="just"/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halkboard"/>
              </a:rPr>
              <a:t>	• Open questions about dust evolution: sites of formation, efficiency of destruction</a:t>
            </a:r>
          </a:p>
          <a:p>
            <a:pPr marL="457200" indent="-457200" algn="just"/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halkboard"/>
              </a:rPr>
              <a:t>	• Difficulties to interpret an observed galaxy's SED</a:t>
            </a:r>
          </a:p>
        </p:txBody>
      </p:sp>
      <p:sp>
        <p:nvSpPr>
          <p:cNvPr id="5" name="TextBox 11"/>
          <p:cNvSpPr txBox="1"/>
          <p:nvPr/>
        </p:nvSpPr>
        <p:spPr>
          <a:xfrm>
            <a:off x="152400" y="4114800"/>
            <a:ext cx="8839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/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halkboard"/>
              </a:rPr>
              <a:t>3) Bridging the Gap Between the Distant Universe and Nearby Galaxies</a:t>
            </a:r>
          </a:p>
          <a:p>
            <a:pPr marL="457200" indent="-457200" algn="just"/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halkboard"/>
              </a:rPr>
              <a:t>	• A multiphase SED model</a:t>
            </a:r>
          </a:p>
          <a:p>
            <a:pPr marL="457200" indent="-457200" algn="just"/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halkboard"/>
              </a:rPr>
              <a:t>	• A consistent dust and elemental evolution model</a:t>
            </a:r>
          </a:p>
          <a:p>
            <a:pPr marL="457200" indent="-457200" algn="just"/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halkboard"/>
              </a:rPr>
              <a:t>	• The distinct evolution of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halkboard"/>
              </a:rPr>
              <a:t>PAHs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halkboard"/>
              </a:rPr>
              <a:t> and SN-condensed dust as a function of time</a:t>
            </a:r>
          </a:p>
        </p:txBody>
      </p:sp>
      <p:sp>
        <p:nvSpPr>
          <p:cNvPr id="6" name="TextBox 11"/>
          <p:cNvSpPr txBox="1"/>
          <p:nvPr/>
        </p:nvSpPr>
        <p:spPr>
          <a:xfrm>
            <a:off x="152400" y="6019800"/>
            <a:ext cx="883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/>
            <a:r>
              <a:rPr lang="en-US" sz="2000" dirty="0">
                <a:solidFill>
                  <a:srgbClr val="FFFF00"/>
                </a:solidFill>
                <a:latin typeface="Chalkboard"/>
              </a:rPr>
              <a:t>Summary &amp; Conclusion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3" name="Text Box 3"/>
          <p:cNvSpPr txBox="1">
            <a:spLocks noChangeArrowheads="1"/>
          </p:cNvSpPr>
          <p:nvPr/>
        </p:nvSpPr>
        <p:spPr bwMode="auto">
          <a:xfrm>
            <a:off x="76200" y="2800350"/>
            <a:ext cx="906780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FFFF00"/>
                </a:solidFill>
                <a:latin typeface="Chalkboard" pitchFamily="-111" charset="0"/>
              </a:rPr>
              <a:t>• Distinct </a:t>
            </a:r>
            <a:r>
              <a:rPr lang="en-US" sz="2000" dirty="0">
                <a:solidFill>
                  <a:srgbClr val="FFFF00"/>
                </a:solidFill>
                <a:latin typeface="Chalkboard" pitchFamily="-111" charset="0"/>
              </a:rPr>
              <a:t>evolutionary trends </a:t>
            </a:r>
            <a:r>
              <a:rPr lang="en-US" sz="2000" dirty="0">
                <a:solidFill>
                  <a:srgbClr val="FFFFFF"/>
                </a:solidFill>
                <a:latin typeface="Chalkboard" pitchFamily="-111" charset="0"/>
              </a:rPr>
              <a:t>between </a:t>
            </a:r>
            <a:r>
              <a:rPr lang="en-US" sz="2000" dirty="0" err="1">
                <a:solidFill>
                  <a:srgbClr val="FFFFFF"/>
                </a:solidFill>
                <a:latin typeface="Chalkboard" pitchFamily="-111" charset="0"/>
              </a:rPr>
              <a:t>PAHs</a:t>
            </a:r>
            <a:r>
              <a:rPr lang="en-US" sz="2000" dirty="0">
                <a:solidFill>
                  <a:srgbClr val="FFFFFF"/>
                </a:solidFill>
                <a:latin typeface="Chalkboard" pitchFamily="-111" charset="0"/>
              </a:rPr>
              <a:t> and </a:t>
            </a:r>
            <a:r>
              <a:rPr lang="en-US" sz="2000" dirty="0" smtClean="0">
                <a:solidFill>
                  <a:srgbClr val="FFFFFF"/>
                </a:solidFill>
                <a:latin typeface="Chalkboard" pitchFamily="-111" charset="0"/>
              </a:rPr>
              <a:t>Dust.</a:t>
            </a:r>
            <a:endParaRPr lang="en-US" sz="2000" dirty="0" smtClean="0">
              <a:latin typeface="Chalkboard" pitchFamily="-111" charset="0"/>
            </a:endParaRPr>
          </a:p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FFFF00"/>
                </a:solidFill>
                <a:latin typeface="Chalkboard" pitchFamily="-111" charset="0"/>
              </a:rPr>
              <a:t>• </a:t>
            </a:r>
            <a:r>
              <a:rPr lang="en-US" sz="2000" dirty="0">
                <a:solidFill>
                  <a:srgbClr val="FFFF00"/>
                </a:solidFill>
                <a:latin typeface="Chalkboard" pitchFamily="-111" charset="0"/>
              </a:rPr>
              <a:t>Dust abundance correlated with SN-dust production: </a:t>
            </a:r>
            <a:r>
              <a:rPr lang="en-US" sz="2000" dirty="0">
                <a:solidFill>
                  <a:srgbClr val="FFFFFF"/>
                </a:solidFill>
                <a:latin typeface="Chalkboard" pitchFamily="-111" charset="0"/>
              </a:rPr>
              <a:t>consistent with high-</a:t>
            </a:r>
            <a:r>
              <a:rPr lang="en-US" sz="2000" dirty="0" err="1">
                <a:solidFill>
                  <a:srgbClr val="FFFFFF"/>
                </a:solidFill>
                <a:latin typeface="Chalkboard" pitchFamily="-111" charset="0"/>
              </a:rPr>
              <a:t>z</a:t>
            </a:r>
            <a:r>
              <a:rPr lang="en-US" sz="2000" dirty="0">
                <a:solidFill>
                  <a:srgbClr val="FFFFFF"/>
                </a:solidFill>
                <a:latin typeface="Chalkboard" pitchFamily="-111" charset="0"/>
              </a:rPr>
              <a:t> </a:t>
            </a:r>
            <a:r>
              <a:rPr lang="en-US" sz="2000" dirty="0" smtClean="0">
                <a:solidFill>
                  <a:srgbClr val="FFFFFF"/>
                </a:solidFill>
                <a:latin typeface="Chalkboard" pitchFamily="-111" charset="0"/>
              </a:rPr>
              <a:t>QSO, although dust formation in the ISM can not be excluded.</a:t>
            </a:r>
            <a:endParaRPr lang="en-US" sz="2000" dirty="0" smtClean="0">
              <a:latin typeface="Chalkboard" pitchFamily="-111" charset="0"/>
            </a:endParaRPr>
          </a:p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FFFF00"/>
                </a:solidFill>
                <a:latin typeface="Chalkboard" pitchFamily="-111" charset="0"/>
              </a:rPr>
              <a:t>• </a:t>
            </a:r>
            <a:r>
              <a:rPr lang="en-US" sz="2000" dirty="0">
                <a:solidFill>
                  <a:srgbClr val="FFFF00"/>
                </a:solidFill>
                <a:latin typeface="Chalkboard" pitchFamily="-111" charset="0"/>
              </a:rPr>
              <a:t>Paucity of </a:t>
            </a:r>
            <a:r>
              <a:rPr lang="en-US" sz="2000" dirty="0" err="1">
                <a:solidFill>
                  <a:srgbClr val="FFFF00"/>
                </a:solidFill>
                <a:latin typeface="Chalkboard" pitchFamily="-111" charset="0"/>
              </a:rPr>
              <a:t>PAHs</a:t>
            </a:r>
            <a:r>
              <a:rPr lang="en-US" sz="2000" dirty="0">
                <a:solidFill>
                  <a:srgbClr val="FFFF00"/>
                </a:solidFill>
                <a:latin typeface="Chalkboard" pitchFamily="-111" charset="0"/>
              </a:rPr>
              <a:t> in low-Z: </a:t>
            </a:r>
            <a:r>
              <a:rPr lang="en-US" sz="2000" dirty="0">
                <a:solidFill>
                  <a:srgbClr val="FFFFFF"/>
                </a:solidFill>
                <a:latin typeface="Chalkboard" pitchFamily="-111" charset="0"/>
              </a:rPr>
              <a:t>delayed injection by AGB </a:t>
            </a:r>
            <a:r>
              <a:rPr lang="en-US" sz="2000" dirty="0" smtClean="0">
                <a:solidFill>
                  <a:srgbClr val="FFFFFF"/>
                </a:solidFill>
                <a:latin typeface="Chalkboard" pitchFamily="-111" charset="0"/>
              </a:rPr>
              <a:t>stars.</a:t>
            </a:r>
            <a:endParaRPr lang="en-US" sz="2000" dirty="0">
              <a:latin typeface="Chalkboard" pitchFamily="-111" charset="0"/>
            </a:endParaRPr>
          </a:p>
        </p:txBody>
      </p:sp>
      <p:sp>
        <p:nvSpPr>
          <p:cNvPr id="52227" name="Text Box 4"/>
          <p:cNvSpPr txBox="1">
            <a:spLocks noChangeArrowheads="1"/>
          </p:cNvSpPr>
          <p:nvPr/>
        </p:nvSpPr>
        <p:spPr bwMode="auto">
          <a:xfrm>
            <a:off x="73025" y="838200"/>
            <a:ext cx="9067800" cy="185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2000" dirty="0" smtClean="0">
                <a:solidFill>
                  <a:srgbClr val="FFFF00"/>
                </a:solidFill>
                <a:latin typeface="Chalkboard" pitchFamily="-111" charset="0"/>
              </a:rPr>
              <a:t>• </a:t>
            </a:r>
            <a:r>
              <a:rPr lang="en-US" sz="2000" dirty="0">
                <a:solidFill>
                  <a:srgbClr val="FFFF00"/>
                </a:solidFill>
                <a:latin typeface="Chalkboard" pitchFamily="-111" charset="0"/>
              </a:rPr>
              <a:t>Phenomenological model for global UV-to-radio </a:t>
            </a:r>
            <a:r>
              <a:rPr lang="en-US" sz="2000" dirty="0" err="1">
                <a:solidFill>
                  <a:srgbClr val="FFFF00"/>
                </a:solidFill>
                <a:latin typeface="Chalkboard" pitchFamily="-111" charset="0"/>
              </a:rPr>
              <a:t>SEDs</a:t>
            </a:r>
            <a:r>
              <a:rPr lang="en-US" sz="2000" dirty="0">
                <a:solidFill>
                  <a:srgbClr val="FFFF00"/>
                </a:solidFill>
                <a:latin typeface="Chalkboard" pitchFamily="-111" charset="0"/>
              </a:rPr>
              <a:t> of galaxies: </a:t>
            </a:r>
          </a:p>
          <a:p>
            <a:pPr marL="914400" lvl="1" indent="-457200">
              <a:spcBef>
                <a:spcPct val="50000"/>
              </a:spcBef>
              <a:buFont typeface="Times" pitchFamily="-111" charset="0"/>
              <a:buAutoNum type="arabicPeriod"/>
            </a:pPr>
            <a:r>
              <a:rPr lang="en-US" sz="2000" dirty="0">
                <a:solidFill>
                  <a:schemeClr val="bg1"/>
                </a:solidFill>
                <a:latin typeface="Chalkboard" pitchFamily="-111" charset="0"/>
              </a:rPr>
              <a:t>Determine the contribution of HII regions to the total SED; </a:t>
            </a:r>
          </a:p>
          <a:p>
            <a:pPr marL="914400" lvl="1" indent="-457200">
              <a:spcBef>
                <a:spcPct val="50000"/>
              </a:spcBef>
              <a:buFont typeface="Times" pitchFamily="-111" charset="0"/>
              <a:buAutoNum type="arabicPeriod"/>
            </a:pPr>
            <a:r>
              <a:rPr lang="en-US" sz="2000" dirty="0">
                <a:solidFill>
                  <a:schemeClr val="bg1"/>
                </a:solidFill>
                <a:latin typeface="Chalkboard" pitchFamily="-111" charset="0"/>
              </a:rPr>
              <a:t>Take into account stellar evolution;</a:t>
            </a:r>
          </a:p>
          <a:p>
            <a:pPr marL="914400" lvl="1" indent="-457200">
              <a:spcBef>
                <a:spcPct val="50000"/>
              </a:spcBef>
              <a:buFont typeface="Times" pitchFamily="-111" charset="0"/>
              <a:buAutoNum type="arabicPeriod"/>
            </a:pPr>
            <a:r>
              <a:rPr lang="en-US" sz="2000" dirty="0">
                <a:solidFill>
                  <a:schemeClr val="bg1"/>
                </a:solidFill>
                <a:latin typeface="Chalkboard" pitchFamily="-111" charset="0"/>
              </a:rPr>
              <a:t>Self-consistency (energy balance).</a:t>
            </a:r>
          </a:p>
        </p:txBody>
      </p:sp>
      <p:sp>
        <p:nvSpPr>
          <p:cNvPr id="117766" name="Text Box 6"/>
          <p:cNvSpPr txBox="1">
            <a:spLocks noChangeArrowheads="1"/>
          </p:cNvSpPr>
          <p:nvPr/>
        </p:nvSpPr>
        <p:spPr bwMode="auto">
          <a:xfrm>
            <a:off x="76200" y="4724400"/>
            <a:ext cx="90678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 typeface="Wingdings" pitchFamily="-111" charset="2"/>
              <a:buNone/>
            </a:pPr>
            <a:r>
              <a:rPr lang="en-US" sz="2000" u="sng" dirty="0" err="1">
                <a:solidFill>
                  <a:srgbClr val="FFFF00"/>
                </a:solidFill>
                <a:latin typeface="Chalkboard" pitchFamily="-111" charset="0"/>
              </a:rPr>
              <a:t>Prospectives</a:t>
            </a:r>
            <a:r>
              <a:rPr lang="en-US" sz="2000" dirty="0">
                <a:latin typeface="Chalkboard" pitchFamily="-111" charset="0"/>
              </a:rPr>
              <a:t>: </a:t>
            </a:r>
          </a:p>
          <a:p>
            <a:pPr lvl="1">
              <a:spcBef>
                <a:spcPct val="50000"/>
              </a:spcBef>
              <a:buFont typeface="Times" pitchFamily="-111" charset="0"/>
              <a:buChar char="•"/>
            </a:pPr>
            <a:r>
              <a:rPr lang="en-US" sz="2000" dirty="0">
                <a:solidFill>
                  <a:srgbClr val="FFFFFF"/>
                </a:solidFill>
                <a:latin typeface="Chalkboard" pitchFamily="-111" charset="0"/>
              </a:rPr>
              <a:t> better mass estimates </a:t>
            </a:r>
            <a:r>
              <a:rPr lang="en-US" sz="2000" dirty="0" err="1">
                <a:solidFill>
                  <a:srgbClr val="FFFFFF"/>
                </a:solidFill>
                <a:latin typeface="Chalkboard" pitchFamily="-111" charset="0"/>
                <a:sym typeface="Symbol" pitchFamily="-111" charset="2"/>
              </a:rPr>
              <a:t>=&gt;</a:t>
            </a:r>
            <a:r>
              <a:rPr lang="en-US" sz="2000" dirty="0">
                <a:solidFill>
                  <a:srgbClr val="FFFFFF"/>
                </a:solidFill>
                <a:latin typeface="Chalkboard" pitchFamily="-111" charset="0"/>
                <a:sym typeface="Symbol" pitchFamily="-111" charset="2"/>
              </a:rPr>
              <a:t> longer wavelengths &amp; resolving the ISM (</a:t>
            </a:r>
            <a:r>
              <a:rPr lang="en-US" sz="2000" i="1" dirty="0">
                <a:solidFill>
                  <a:srgbClr val="FFFFFF"/>
                </a:solidFill>
                <a:latin typeface="Chalkboard" pitchFamily="-111" charset="0"/>
                <a:sym typeface="Symbol" pitchFamily="-111" charset="2"/>
              </a:rPr>
              <a:t>Herschel</a:t>
            </a:r>
            <a:r>
              <a:rPr lang="en-US" sz="2000" dirty="0">
                <a:solidFill>
                  <a:srgbClr val="FFFFFF"/>
                </a:solidFill>
                <a:latin typeface="Chalkboard" pitchFamily="-111" charset="0"/>
                <a:sym typeface="Symbol" pitchFamily="-111" charset="2"/>
              </a:rPr>
              <a:t>).</a:t>
            </a:r>
          </a:p>
          <a:p>
            <a:pPr lvl="1">
              <a:spcBef>
                <a:spcPct val="50000"/>
              </a:spcBef>
              <a:buFont typeface="Times" pitchFamily="-111" charset="0"/>
              <a:buChar char="•"/>
            </a:pPr>
            <a:r>
              <a:rPr lang="en-US" sz="2000" dirty="0">
                <a:solidFill>
                  <a:srgbClr val="FFFFFF"/>
                </a:solidFill>
                <a:latin typeface="Chalkboard" pitchFamily="-111" charset="0"/>
                <a:sym typeface="Symbol" pitchFamily="-111" charset="2"/>
              </a:rPr>
              <a:t> better constraints on individual formation/destruction processes (ISM studies =&gt; measure production rates).</a:t>
            </a:r>
            <a:endParaRPr lang="en-US" sz="2000" dirty="0">
              <a:latin typeface="Chalkboard" pitchFamily="-111" charset="0"/>
            </a:endParaRPr>
          </a:p>
        </p:txBody>
      </p:sp>
      <p:sp>
        <p:nvSpPr>
          <p:cNvPr id="6" name="Text Box 24"/>
          <p:cNvSpPr txBox="1">
            <a:spLocks noChangeArrowheads="1"/>
          </p:cNvSpPr>
          <p:nvPr/>
        </p:nvSpPr>
        <p:spPr bwMode="auto">
          <a:xfrm>
            <a:off x="152400" y="76200"/>
            <a:ext cx="8839200" cy="523220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50000">
                <a:srgbClr val="0000FF"/>
              </a:gs>
              <a:gs pos="100000">
                <a:schemeClr val="tx1"/>
              </a:gs>
            </a:gsLst>
            <a:lin ang="5400000" scaled="1"/>
          </a:gradFill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  <a:effectLst>
                  <a:glow rad="101600">
                    <a:srgbClr val="FF6600">
                      <a:alpha val="65000"/>
                    </a:srgbClr>
                  </a:glow>
                </a:effectLst>
                <a:latin typeface="Papyrus" pitchFamily="-65" charset="0"/>
              </a:rPr>
              <a:t>Summary </a:t>
            </a:r>
            <a:r>
              <a:rPr lang="en-US" sz="2800" b="1" smtClean="0">
                <a:solidFill>
                  <a:srgbClr val="FFFF00"/>
                </a:solidFill>
                <a:effectLst>
                  <a:glow rad="101600">
                    <a:srgbClr val="FF6600">
                      <a:alpha val="65000"/>
                    </a:srgbClr>
                  </a:glow>
                </a:effectLst>
                <a:latin typeface="Papyrus" pitchFamily="-65" charset="0"/>
              </a:rPr>
              <a:t>&amp; Conclusion</a:t>
            </a:r>
            <a:endParaRPr lang="en-US" sz="2800" b="1" dirty="0">
              <a:solidFill>
                <a:srgbClr val="FFFF00"/>
              </a:solidFill>
              <a:effectLst>
                <a:glow rad="101600">
                  <a:srgbClr val="FF6600">
                    <a:alpha val="65000"/>
                  </a:srgbClr>
                </a:glow>
              </a:effectLst>
              <a:latin typeface="Papyrus" pitchFamily="-65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3" grpId="0" autoUpdateAnimBg="0"/>
      <p:bldP spid="117766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Grouper 96"/>
          <p:cNvGrpSpPr/>
          <p:nvPr/>
        </p:nvGrpSpPr>
        <p:grpSpPr>
          <a:xfrm>
            <a:off x="-1" y="762000"/>
            <a:ext cx="9144001" cy="6096000"/>
            <a:chOff x="-1" y="762000"/>
            <a:chExt cx="9144001" cy="6096000"/>
          </a:xfrm>
        </p:grpSpPr>
        <p:grpSp>
          <p:nvGrpSpPr>
            <p:cNvPr id="80" name="Grouper 79"/>
            <p:cNvGrpSpPr/>
            <p:nvPr/>
          </p:nvGrpSpPr>
          <p:grpSpPr>
            <a:xfrm>
              <a:off x="0" y="762000"/>
              <a:ext cx="4495800" cy="2146544"/>
              <a:chOff x="0" y="762000"/>
              <a:chExt cx="4495800" cy="2146544"/>
            </a:xfrm>
          </p:grpSpPr>
          <p:grpSp>
            <p:nvGrpSpPr>
              <p:cNvPr id="78" name="Grouper 77"/>
              <p:cNvGrpSpPr/>
              <p:nvPr/>
            </p:nvGrpSpPr>
            <p:grpSpPr>
              <a:xfrm>
                <a:off x="0" y="762000"/>
                <a:ext cx="4495800" cy="2146544"/>
                <a:chOff x="0" y="762000"/>
                <a:chExt cx="4495800" cy="2146544"/>
              </a:xfrm>
            </p:grpSpPr>
            <p:grpSp>
              <p:nvGrpSpPr>
                <p:cNvPr id="76" name="Grouper 75"/>
                <p:cNvGrpSpPr/>
                <p:nvPr/>
              </p:nvGrpSpPr>
              <p:grpSpPr>
                <a:xfrm>
                  <a:off x="304800" y="762000"/>
                  <a:ext cx="4191000" cy="1752600"/>
                  <a:chOff x="304800" y="762000"/>
                  <a:chExt cx="4191000" cy="1752600"/>
                </a:xfrm>
              </p:grpSpPr>
              <p:sp>
                <p:nvSpPr>
                  <p:cNvPr id="7" name="Étoile à 10 branches 6"/>
                  <p:cNvSpPr/>
                  <p:nvPr/>
                </p:nvSpPr>
                <p:spPr>
                  <a:xfrm>
                    <a:off x="304800" y="1143000"/>
                    <a:ext cx="914400" cy="838200"/>
                  </a:xfrm>
                  <a:prstGeom prst="star10">
                    <a:avLst>
                      <a:gd name="adj" fmla="val 22280"/>
                      <a:gd name="hf" fmla="val 105146"/>
                    </a:avLst>
                  </a:prstGeom>
                  <a:gradFill flip="none" rotWithShape="1">
                    <a:gsLst>
                      <a:gs pos="0">
                        <a:srgbClr val="FFFF00"/>
                      </a:gs>
                      <a:gs pos="100000">
                        <a:schemeClr val="tx1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>
                    <a:noFill/>
                  </a:ln>
                  <a:effectLst>
                    <a:outerShdw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" name="Étoile à 10 branches 7"/>
                  <p:cNvSpPr/>
                  <p:nvPr/>
                </p:nvSpPr>
                <p:spPr>
                  <a:xfrm>
                    <a:off x="1066800" y="762000"/>
                    <a:ext cx="914400" cy="838200"/>
                  </a:xfrm>
                  <a:prstGeom prst="star10">
                    <a:avLst>
                      <a:gd name="adj" fmla="val 22280"/>
                      <a:gd name="hf" fmla="val 105146"/>
                    </a:avLst>
                  </a:prstGeom>
                  <a:gradFill flip="none" rotWithShape="1">
                    <a:gsLst>
                      <a:gs pos="0">
                        <a:srgbClr val="FFFF00"/>
                      </a:gs>
                      <a:gs pos="100000">
                        <a:schemeClr val="tx1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>
                    <a:noFill/>
                  </a:ln>
                  <a:effectLst>
                    <a:outerShdw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" name="Étoile à 10 branches 8"/>
                  <p:cNvSpPr/>
                  <p:nvPr/>
                </p:nvSpPr>
                <p:spPr>
                  <a:xfrm>
                    <a:off x="914400" y="1676400"/>
                    <a:ext cx="914400" cy="838200"/>
                  </a:xfrm>
                  <a:prstGeom prst="star10">
                    <a:avLst>
                      <a:gd name="adj" fmla="val 22280"/>
                      <a:gd name="hf" fmla="val 105146"/>
                    </a:avLst>
                  </a:prstGeom>
                  <a:gradFill flip="none" rotWithShape="1">
                    <a:gsLst>
                      <a:gs pos="0">
                        <a:srgbClr val="FFFF00"/>
                      </a:gs>
                      <a:gs pos="100000">
                        <a:schemeClr val="tx1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>
                    <a:noFill/>
                  </a:ln>
                  <a:effectLst>
                    <a:outerShdw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43" name="Connecteur droit avec flèche 42"/>
                  <p:cNvCxnSpPr/>
                  <p:nvPr/>
                </p:nvCxnSpPr>
                <p:spPr>
                  <a:xfrm>
                    <a:off x="2057400" y="1751012"/>
                    <a:ext cx="2438400" cy="1588"/>
                  </a:xfrm>
                  <a:prstGeom prst="straightConnector1">
                    <a:avLst/>
                  </a:prstGeom>
                  <a:ln>
                    <a:solidFill>
                      <a:srgbClr val="66FFFF"/>
                    </a:solidFill>
                    <a:tailEnd type="arrow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77" name="ZoneTexte 76"/>
                <p:cNvSpPr txBox="1"/>
                <p:nvPr/>
              </p:nvSpPr>
              <p:spPr>
                <a:xfrm>
                  <a:off x="0" y="2262213"/>
                  <a:ext cx="11430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>
                      <a:solidFill>
                        <a:srgbClr val="FFFF00"/>
                      </a:solidFill>
                      <a:latin typeface="Chalkboard"/>
                    </a:rPr>
                    <a:t>Radiation source</a:t>
                  </a:r>
                </a:p>
              </p:txBody>
            </p:sp>
          </p:grpSp>
          <p:sp>
            <p:nvSpPr>
              <p:cNvPr id="79" name="ZoneTexte 78"/>
              <p:cNvSpPr txBox="1"/>
              <p:nvPr/>
            </p:nvSpPr>
            <p:spPr>
              <a:xfrm>
                <a:off x="2362200" y="1382956"/>
                <a:ext cx="1676400" cy="3680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>
                    <a:solidFill>
                      <a:srgbClr val="66FFFF"/>
                    </a:solidFill>
                    <a:latin typeface="Chalkboard"/>
                  </a:rPr>
                  <a:t>Incident light</a:t>
                </a:r>
              </a:p>
            </p:txBody>
          </p:sp>
        </p:grpSp>
        <p:pic>
          <p:nvPicPr>
            <p:cNvPr id="96" name="Image 95" descr="basic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2"/>
                <a:stretch>
                  <a:fillRect/>
                </a:stretch>
              </p:blipFill>
            </mc:Choice>
            <mc:Fallback>
              <p:blipFill>
                <a:blip r:embed="rId3"/>
                <a:stretch>
                  <a:fillRect/>
                </a:stretch>
              </p:blipFill>
            </mc:Fallback>
          </mc:AlternateContent>
          <p:spPr>
            <a:xfrm>
              <a:off x="-1" y="3048000"/>
              <a:ext cx="9144001" cy="3810000"/>
            </a:xfrm>
            <a:prstGeom prst="rect">
              <a:avLst/>
            </a:prstGeom>
          </p:spPr>
        </p:pic>
      </p:grpSp>
      <p:sp>
        <p:nvSpPr>
          <p:cNvPr id="4" name="Text Box 24"/>
          <p:cNvSpPr txBox="1">
            <a:spLocks noChangeArrowheads="1"/>
          </p:cNvSpPr>
          <p:nvPr/>
        </p:nvSpPr>
        <p:spPr bwMode="auto">
          <a:xfrm>
            <a:off x="152400" y="76200"/>
            <a:ext cx="8839200" cy="523220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50000">
                <a:srgbClr val="0000FF"/>
              </a:gs>
              <a:gs pos="100000">
                <a:schemeClr val="tx1"/>
              </a:gs>
            </a:gsLst>
            <a:lin ang="5400000" scaled="1"/>
          </a:gradFill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  <a:effectLst>
                  <a:glow rad="101600">
                    <a:srgbClr val="FF6600">
                      <a:alpha val="65000"/>
                    </a:srgbClr>
                  </a:glow>
                </a:effectLst>
                <a:latin typeface="Papyrus" pitchFamily="-65" charset="0"/>
              </a:rPr>
              <a:t>Basic Dust Physics: Absorption, Scattering, Emission</a:t>
            </a:r>
            <a:endParaRPr lang="en-US" sz="2800" b="1" dirty="0">
              <a:solidFill>
                <a:srgbClr val="FFFF00"/>
              </a:solidFill>
              <a:effectLst>
                <a:glow rad="101600">
                  <a:srgbClr val="FF6600">
                    <a:alpha val="65000"/>
                  </a:srgbClr>
                </a:glow>
              </a:effectLst>
              <a:latin typeface="Papyrus" pitchFamily="-65" charset="0"/>
            </a:endParaRPr>
          </a:p>
        </p:txBody>
      </p:sp>
      <p:grpSp>
        <p:nvGrpSpPr>
          <p:cNvPr id="108" name="Grouper 107"/>
          <p:cNvGrpSpPr/>
          <p:nvPr/>
        </p:nvGrpSpPr>
        <p:grpSpPr>
          <a:xfrm>
            <a:off x="0" y="1219200"/>
            <a:ext cx="9144000" cy="5638800"/>
            <a:chOff x="0" y="1219200"/>
            <a:chExt cx="9144000" cy="5638800"/>
          </a:xfrm>
        </p:grpSpPr>
        <p:grpSp>
          <p:nvGrpSpPr>
            <p:cNvPr id="101" name="Grouper 100"/>
            <p:cNvGrpSpPr/>
            <p:nvPr/>
          </p:nvGrpSpPr>
          <p:grpSpPr>
            <a:xfrm>
              <a:off x="0" y="1219200"/>
              <a:ext cx="9144000" cy="5638800"/>
              <a:chOff x="0" y="1219200"/>
              <a:chExt cx="9144000" cy="5638800"/>
            </a:xfrm>
          </p:grpSpPr>
          <p:pic>
            <p:nvPicPr>
              <p:cNvPr id="100" name="Image 99" descr="basic3.pdf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tretch>
                    <a:fillRect/>
                  </a:stretch>
                </p:blipFill>
              </mc:Choice>
              <mc:Fallback>
                <p:blipFill>
                  <a:blip r:embed="rId5"/>
                  <a:stretch>
                    <a:fillRect/>
                  </a:stretch>
                </p:blipFill>
              </mc:Fallback>
            </mc:AlternateContent>
            <p:spPr>
              <a:xfrm>
                <a:off x="0" y="3048000"/>
                <a:ext cx="9144000" cy="3810000"/>
              </a:xfrm>
              <a:prstGeom prst="rect">
                <a:avLst/>
              </a:prstGeom>
            </p:spPr>
          </p:pic>
          <p:grpSp>
            <p:nvGrpSpPr>
              <p:cNvPr id="95" name="Grouper 94"/>
              <p:cNvGrpSpPr/>
              <p:nvPr/>
            </p:nvGrpSpPr>
            <p:grpSpPr>
              <a:xfrm>
                <a:off x="2819400" y="1219200"/>
                <a:ext cx="2781300" cy="1789333"/>
                <a:chOff x="2819400" y="1219200"/>
                <a:chExt cx="2781300" cy="1789333"/>
              </a:xfrm>
            </p:grpSpPr>
            <p:grpSp>
              <p:nvGrpSpPr>
                <p:cNvPr id="93" name="Grouper 92"/>
                <p:cNvGrpSpPr/>
                <p:nvPr/>
              </p:nvGrpSpPr>
              <p:grpSpPr>
                <a:xfrm>
                  <a:off x="4610100" y="1219200"/>
                  <a:ext cx="990600" cy="838200"/>
                  <a:chOff x="4610100" y="1219200"/>
                  <a:chExt cx="990600" cy="838200"/>
                </a:xfrm>
              </p:grpSpPr>
              <p:sp>
                <p:nvSpPr>
                  <p:cNvPr id="41" name="Ellipse 40"/>
                  <p:cNvSpPr/>
                  <p:nvPr/>
                </p:nvSpPr>
                <p:spPr>
                  <a:xfrm>
                    <a:off x="4682524" y="1219200"/>
                    <a:ext cx="838200" cy="838200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bg1"/>
                      </a:gs>
                      <a:gs pos="100000">
                        <a:schemeClr val="tx1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2" name="ZoneTexte 91"/>
                  <p:cNvSpPr txBox="1"/>
                  <p:nvPr/>
                </p:nvSpPr>
                <p:spPr>
                  <a:xfrm>
                    <a:off x="4610100" y="1459468"/>
                    <a:ext cx="9906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>
                        <a:latin typeface="Chalkboard"/>
                      </a:rPr>
                      <a:t>Grain</a:t>
                    </a:r>
                  </a:p>
                </p:txBody>
              </p:sp>
            </p:grpSp>
            <p:sp>
              <p:nvSpPr>
                <p:cNvPr id="81" name="ZoneTexte 80"/>
                <p:cNvSpPr txBox="1"/>
                <p:nvPr/>
              </p:nvSpPr>
              <p:spPr>
                <a:xfrm>
                  <a:off x="2819400" y="2362202"/>
                  <a:ext cx="1829984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>
                      <a:solidFill>
                        <a:srgbClr val="66FFFF"/>
                      </a:solidFill>
                      <a:latin typeface="Chalkboard"/>
                    </a:rPr>
                    <a:t>Scattered</a:t>
                  </a:r>
                </a:p>
                <a:p>
                  <a:pPr algn="r"/>
                  <a:r>
                    <a:rPr lang="en-US">
                      <a:solidFill>
                        <a:srgbClr val="66FFFF"/>
                      </a:solidFill>
                      <a:latin typeface="Chalkboard"/>
                    </a:rPr>
                    <a:t>light</a:t>
                  </a:r>
                </a:p>
              </p:txBody>
            </p:sp>
          </p:grpSp>
        </p:grpSp>
        <p:cxnSp>
          <p:nvCxnSpPr>
            <p:cNvPr id="46" name="Connecteur droit avec flèche 45"/>
            <p:cNvCxnSpPr/>
            <p:nvPr/>
          </p:nvCxnSpPr>
          <p:spPr>
            <a:xfrm rot="5400000">
              <a:off x="4296087" y="2467287"/>
              <a:ext cx="913606" cy="247821"/>
            </a:xfrm>
            <a:prstGeom prst="straightConnector1">
              <a:avLst/>
            </a:prstGeom>
            <a:ln>
              <a:solidFill>
                <a:srgbClr val="66FF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0" name="Grouper 109"/>
          <p:cNvGrpSpPr/>
          <p:nvPr/>
        </p:nvGrpSpPr>
        <p:grpSpPr>
          <a:xfrm>
            <a:off x="0" y="609600"/>
            <a:ext cx="9144000" cy="6248400"/>
            <a:chOff x="0" y="609600"/>
            <a:chExt cx="9144000" cy="6248400"/>
          </a:xfrm>
        </p:grpSpPr>
        <p:grpSp>
          <p:nvGrpSpPr>
            <p:cNvPr id="88" name="Grouper 87"/>
            <p:cNvGrpSpPr/>
            <p:nvPr/>
          </p:nvGrpSpPr>
          <p:grpSpPr>
            <a:xfrm>
              <a:off x="4129903" y="609600"/>
              <a:ext cx="3185297" cy="2058194"/>
              <a:chOff x="4129903" y="609600"/>
              <a:chExt cx="3185297" cy="2058194"/>
            </a:xfrm>
          </p:grpSpPr>
          <p:grpSp>
            <p:nvGrpSpPr>
              <p:cNvPr id="83" name="Grouper 82"/>
              <p:cNvGrpSpPr/>
              <p:nvPr/>
            </p:nvGrpSpPr>
            <p:grpSpPr>
              <a:xfrm>
                <a:off x="4129903" y="609600"/>
                <a:ext cx="1966097" cy="2058194"/>
                <a:chOff x="4129903" y="609600"/>
                <a:chExt cx="1966097" cy="2058194"/>
              </a:xfrm>
            </p:grpSpPr>
            <p:cxnSp>
              <p:nvCxnSpPr>
                <p:cNvPr id="47" name="Connecteur droit avec flèche 46"/>
                <p:cNvCxnSpPr/>
                <p:nvPr/>
              </p:nvCxnSpPr>
              <p:spPr>
                <a:xfrm flipV="1">
                  <a:off x="5435224" y="914400"/>
                  <a:ext cx="355976" cy="355647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Connecteur droit avec flèche 49"/>
                <p:cNvCxnSpPr/>
                <p:nvPr/>
              </p:nvCxnSpPr>
              <p:spPr>
                <a:xfrm rot="5400000" flipH="1" flipV="1">
                  <a:off x="4832816" y="880596"/>
                  <a:ext cx="543580" cy="1588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Connecteur droit avec flèche 52"/>
                <p:cNvCxnSpPr/>
                <p:nvPr/>
              </p:nvCxnSpPr>
              <p:spPr>
                <a:xfrm rot="5400000">
                  <a:off x="4838700" y="2400300"/>
                  <a:ext cx="533400" cy="1588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Connecteur droit avec flèche 56"/>
                <p:cNvCxnSpPr/>
                <p:nvPr/>
              </p:nvCxnSpPr>
              <p:spPr>
                <a:xfrm rot="16200000" flipH="1">
                  <a:off x="5467417" y="1987240"/>
                  <a:ext cx="393946" cy="355978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Connecteur droit avec flèche 58"/>
                <p:cNvCxnSpPr/>
                <p:nvPr/>
              </p:nvCxnSpPr>
              <p:spPr>
                <a:xfrm>
                  <a:off x="5603412" y="1638899"/>
                  <a:ext cx="492588" cy="1804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Connecteur droit avec flèche 60"/>
                <p:cNvCxnSpPr/>
                <p:nvPr/>
              </p:nvCxnSpPr>
              <p:spPr>
                <a:xfrm rot="10800000">
                  <a:off x="4129903" y="1640703"/>
                  <a:ext cx="499076" cy="1588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Connecteur droit avec flèche 67"/>
                <p:cNvCxnSpPr/>
                <p:nvPr/>
              </p:nvCxnSpPr>
              <p:spPr>
                <a:xfrm rot="10800000">
                  <a:off x="4343400" y="914401"/>
                  <a:ext cx="401938" cy="357235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Connecteur droit avec flèche 72"/>
                <p:cNvCxnSpPr/>
                <p:nvPr/>
              </p:nvCxnSpPr>
              <p:spPr>
                <a:xfrm rot="10800000" flipV="1">
                  <a:off x="4343400" y="1981200"/>
                  <a:ext cx="401938" cy="381002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4" name="ZoneTexte 83"/>
              <p:cNvSpPr txBox="1"/>
              <p:nvPr/>
            </p:nvSpPr>
            <p:spPr>
              <a:xfrm>
                <a:off x="5638800" y="1600200"/>
                <a:ext cx="16764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>
                    <a:solidFill>
                      <a:srgbClr val="FF0000"/>
                    </a:solidFill>
                    <a:latin typeface="Chalkboard"/>
                  </a:rPr>
                  <a:t>Thermal IR reprocessing</a:t>
                </a:r>
              </a:p>
            </p:txBody>
          </p:sp>
        </p:grpSp>
        <p:pic>
          <p:nvPicPr>
            <p:cNvPr id="103" name="Image 102" descr="basic4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6"/>
                <a:stretch>
                  <a:fillRect/>
                </a:stretch>
              </p:blipFill>
            </mc:Choice>
            <mc:Fallback>
              <p:blipFill>
                <a:blip r:embed="rId7"/>
                <a:stretch>
                  <a:fillRect/>
                </a:stretch>
              </p:blipFill>
            </mc:Fallback>
          </mc:AlternateContent>
          <p:spPr>
            <a:xfrm>
              <a:off x="0" y="3048000"/>
              <a:ext cx="9144000" cy="3810000"/>
            </a:xfrm>
            <a:prstGeom prst="rect">
              <a:avLst/>
            </a:prstGeom>
          </p:spPr>
        </p:pic>
      </p:grpSp>
      <p:pic>
        <p:nvPicPr>
          <p:cNvPr id="111" name="Image 110" descr="basic5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0" y="3048000"/>
            <a:ext cx="9144000" cy="3810000"/>
          </a:xfrm>
          <a:prstGeom prst="rect">
            <a:avLst/>
          </a:prstGeom>
        </p:spPr>
      </p:pic>
      <p:grpSp>
        <p:nvGrpSpPr>
          <p:cNvPr id="113" name="Grouper 112"/>
          <p:cNvGrpSpPr/>
          <p:nvPr/>
        </p:nvGrpSpPr>
        <p:grpSpPr>
          <a:xfrm>
            <a:off x="0" y="1154668"/>
            <a:ext cx="9144000" cy="5703332"/>
            <a:chOff x="0" y="1154668"/>
            <a:chExt cx="9144000" cy="5703332"/>
          </a:xfrm>
        </p:grpSpPr>
        <p:grpSp>
          <p:nvGrpSpPr>
            <p:cNvPr id="90" name="Grouper 89"/>
            <p:cNvGrpSpPr/>
            <p:nvPr/>
          </p:nvGrpSpPr>
          <p:grpSpPr>
            <a:xfrm>
              <a:off x="5638800" y="1154668"/>
              <a:ext cx="2311022" cy="370920"/>
              <a:chOff x="5638800" y="1154668"/>
              <a:chExt cx="2311022" cy="370920"/>
            </a:xfrm>
          </p:grpSpPr>
          <p:cxnSp>
            <p:nvCxnSpPr>
              <p:cNvPr id="45" name="Connecteur droit avec flèche 44"/>
              <p:cNvCxnSpPr/>
              <p:nvPr/>
            </p:nvCxnSpPr>
            <p:spPr>
              <a:xfrm>
                <a:off x="5638800" y="1524000"/>
                <a:ext cx="2286000" cy="1588"/>
              </a:xfrm>
              <a:prstGeom prst="straightConnector1">
                <a:avLst/>
              </a:prstGeom>
              <a:ln>
                <a:solidFill>
                  <a:srgbClr val="66FFFF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9" name="ZoneTexte 88"/>
              <p:cNvSpPr txBox="1"/>
              <p:nvPr/>
            </p:nvSpPr>
            <p:spPr>
              <a:xfrm>
                <a:off x="5715000" y="1154668"/>
                <a:ext cx="223482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>
                    <a:solidFill>
                      <a:srgbClr val="66FFFF"/>
                    </a:solidFill>
                    <a:latin typeface="Chalkboard"/>
                  </a:rPr>
                  <a:t>Unattenuated light</a:t>
                </a:r>
              </a:p>
            </p:txBody>
          </p:sp>
        </p:grpSp>
        <p:pic>
          <p:nvPicPr>
            <p:cNvPr id="112" name="Image 111" descr="basic6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0"/>
                <a:stretch>
                  <a:fillRect/>
                </a:stretch>
              </p:blipFill>
            </mc:Choice>
            <mc:Fallback>
              <p:blipFill>
                <a:blip r:embed="rId11"/>
                <a:stretch>
                  <a:fillRect/>
                </a:stretch>
              </p:blipFill>
            </mc:Fallback>
          </mc:AlternateContent>
          <p:spPr>
            <a:xfrm>
              <a:off x="0" y="3048000"/>
              <a:ext cx="9144000" cy="3810000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4"/>
          <p:cNvSpPr txBox="1">
            <a:spLocks noChangeArrowheads="1"/>
          </p:cNvSpPr>
          <p:nvPr/>
        </p:nvSpPr>
        <p:spPr bwMode="auto">
          <a:xfrm>
            <a:off x="152400" y="76200"/>
            <a:ext cx="8839200" cy="523220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50000">
                <a:srgbClr val="0000FF"/>
              </a:gs>
              <a:gs pos="100000">
                <a:schemeClr val="tx1"/>
              </a:gs>
            </a:gsLst>
            <a:lin ang="5400000" scaled="1"/>
          </a:gradFill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  <a:effectLst>
                  <a:glow rad="101600">
                    <a:srgbClr val="FF6600">
                      <a:alpha val="65000"/>
                    </a:srgbClr>
                  </a:glow>
                </a:effectLst>
                <a:latin typeface="Papyrus" pitchFamily="-65" charset="0"/>
              </a:rPr>
              <a:t>A Few Facts About Dust</a:t>
            </a:r>
            <a:endParaRPr lang="en-US" sz="2800" b="1" dirty="0">
              <a:solidFill>
                <a:srgbClr val="FFFF00"/>
              </a:solidFill>
              <a:effectLst>
                <a:glow rad="101600">
                  <a:srgbClr val="FF6600">
                    <a:alpha val="65000"/>
                  </a:srgbClr>
                </a:glow>
              </a:effectLst>
              <a:latin typeface="Papyrus" pitchFamily="-65" charset="0"/>
            </a:endParaRPr>
          </a:p>
        </p:txBody>
      </p:sp>
      <p:sp>
        <p:nvSpPr>
          <p:cNvPr id="36" name="TextBox 10"/>
          <p:cNvSpPr txBox="1"/>
          <p:nvPr/>
        </p:nvSpPr>
        <p:spPr>
          <a:xfrm>
            <a:off x="152400" y="609600"/>
            <a:ext cx="883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/>
            <a:r>
              <a:rPr lang="en-US" sz="2000">
                <a:solidFill>
                  <a:srgbClr val="FFFF00"/>
                </a:solidFill>
                <a:latin typeface="Chalkboard"/>
              </a:rPr>
              <a:t>• It is ubiquitous. At first order, its mass abundance is ≈1/3 of the metals </a:t>
            </a:r>
          </a:p>
          <a:p>
            <a:pPr marL="457200" indent="-457200" algn="just"/>
            <a:r>
              <a:rPr lang="en-US" sz="2000">
                <a:solidFill>
                  <a:schemeClr val="bg1"/>
                </a:solidFill>
                <a:latin typeface="Chalkboard"/>
              </a:rPr>
              <a:t>	=&gt; M</a:t>
            </a:r>
            <a:r>
              <a:rPr lang="en-US" sz="2000" baseline="-25000">
                <a:solidFill>
                  <a:schemeClr val="bg1"/>
                </a:solidFill>
                <a:latin typeface="Chalkboard"/>
              </a:rPr>
              <a:t>dust</a:t>
            </a:r>
            <a:r>
              <a:rPr lang="en-US" sz="2000">
                <a:solidFill>
                  <a:schemeClr val="bg1"/>
                </a:solidFill>
                <a:latin typeface="Chalkboard"/>
              </a:rPr>
              <a:t>/M</a:t>
            </a:r>
            <a:r>
              <a:rPr lang="en-US" sz="2000" baseline="-25000">
                <a:solidFill>
                  <a:schemeClr val="bg1"/>
                </a:solidFill>
                <a:latin typeface="Chalkboard"/>
              </a:rPr>
              <a:t>gas </a:t>
            </a:r>
            <a:r>
              <a:rPr lang="en-US" sz="2000">
                <a:solidFill>
                  <a:schemeClr val="bg1"/>
                </a:solidFill>
                <a:latin typeface="Chalkboard"/>
              </a:rPr>
              <a:t>≈ 1/100</a:t>
            </a:r>
            <a:r>
              <a:rPr lang="en-US" sz="2000">
                <a:solidFill>
                  <a:schemeClr val="bg1"/>
                </a:solidFill>
                <a:latin typeface="ＭＳ ゴシック"/>
                <a:ea typeface="ＭＳ ゴシック"/>
                <a:cs typeface="ＭＳ ゴシック"/>
              </a:rPr>
              <a:t>×</a:t>
            </a:r>
            <a:r>
              <a:rPr lang="en-US" sz="2000">
                <a:solidFill>
                  <a:schemeClr val="bg1"/>
                </a:solidFill>
                <a:latin typeface="Chalkboard"/>
              </a:rPr>
              <a:t>Z/Z</a:t>
            </a:r>
            <a:r>
              <a:rPr lang="en-US" sz="2000" baseline="-25000">
                <a:solidFill>
                  <a:schemeClr val="bg1"/>
                </a:solidFill>
                <a:latin typeface="Wingdings"/>
                <a:ea typeface="Wingdings"/>
                <a:cs typeface="Wingdings"/>
              </a:rPr>
              <a:t></a:t>
            </a:r>
            <a:r>
              <a:rPr lang="en-US" sz="2000">
                <a:solidFill>
                  <a:schemeClr val="bg1"/>
                </a:solidFill>
                <a:latin typeface="Chalkboard"/>
              </a:rPr>
              <a:t>.</a:t>
            </a:r>
          </a:p>
        </p:txBody>
      </p:sp>
      <p:sp>
        <p:nvSpPr>
          <p:cNvPr id="37" name="TextBox 10"/>
          <p:cNvSpPr txBox="1"/>
          <p:nvPr/>
        </p:nvSpPr>
        <p:spPr>
          <a:xfrm>
            <a:off x="152400" y="1447800"/>
            <a:ext cx="883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/>
            <a:r>
              <a:rPr lang="en-US" sz="2000">
                <a:solidFill>
                  <a:srgbClr val="FFFF00"/>
                </a:solidFill>
                <a:latin typeface="Chalkboard"/>
              </a:rPr>
              <a:t>• In our Galaxy, it reprocesses </a:t>
            </a:r>
            <a:r>
              <a:rPr lang="en-US" sz="2000">
                <a:solidFill>
                  <a:schemeClr val="bg1"/>
                </a:solidFill>
                <a:latin typeface="Chalkboard"/>
              </a:rPr>
              <a:t>≈30 % of the stellar power</a:t>
            </a:r>
            <a:r>
              <a:rPr lang="en-US" sz="2000">
                <a:solidFill>
                  <a:srgbClr val="FFFF00"/>
                </a:solidFill>
                <a:latin typeface="Chalkboard"/>
              </a:rPr>
              <a:t>. In a starburst, </a:t>
            </a:r>
            <a:r>
              <a:rPr lang="en-US" sz="2000">
                <a:solidFill>
                  <a:schemeClr val="bg1"/>
                </a:solidFill>
                <a:latin typeface="Chalkboard"/>
              </a:rPr>
              <a:t>it is ≈99 % (embedded star formation). </a:t>
            </a:r>
          </a:p>
        </p:txBody>
      </p:sp>
      <p:sp>
        <p:nvSpPr>
          <p:cNvPr id="38" name="TextBox 10"/>
          <p:cNvSpPr txBox="1"/>
          <p:nvPr/>
        </p:nvSpPr>
        <p:spPr>
          <a:xfrm>
            <a:off x="152400" y="2133600"/>
            <a:ext cx="883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/>
            <a:r>
              <a:rPr lang="en-US" sz="2000">
                <a:solidFill>
                  <a:srgbClr val="FFFF00"/>
                </a:solidFill>
                <a:latin typeface="Chalkboard"/>
              </a:rPr>
              <a:t>• It has a crucial role in the cooling and heating of the photodissociation regions: </a:t>
            </a:r>
            <a:r>
              <a:rPr lang="en-US" sz="2000">
                <a:solidFill>
                  <a:schemeClr val="bg1"/>
                </a:solidFill>
                <a:latin typeface="Chalkboard"/>
              </a:rPr>
              <a:t>photoelectric effect =&gt; far-IR fine structure line pumping.</a:t>
            </a:r>
          </a:p>
        </p:txBody>
      </p:sp>
      <p:sp>
        <p:nvSpPr>
          <p:cNvPr id="39" name="TextBox 10"/>
          <p:cNvSpPr txBox="1"/>
          <p:nvPr/>
        </p:nvSpPr>
        <p:spPr>
          <a:xfrm>
            <a:off x="152400" y="2971800"/>
            <a:ext cx="883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/>
            <a:r>
              <a:rPr lang="en-US" sz="2000">
                <a:solidFill>
                  <a:srgbClr val="FFFF00"/>
                </a:solidFill>
                <a:latin typeface="Chalkboard"/>
              </a:rPr>
              <a:t>• It plays a role of </a:t>
            </a:r>
            <a:r>
              <a:rPr lang="en-US" sz="2000">
                <a:solidFill>
                  <a:schemeClr val="bg1"/>
                </a:solidFill>
                <a:latin typeface="Chalkboard"/>
              </a:rPr>
              <a:t>catalysts</a:t>
            </a:r>
            <a:r>
              <a:rPr lang="en-US" sz="2000">
                <a:solidFill>
                  <a:srgbClr val="FFFF00"/>
                </a:solidFill>
                <a:latin typeface="Chalkboard"/>
              </a:rPr>
              <a:t> in many chemical reactions. </a:t>
            </a:r>
            <a:r>
              <a:rPr lang="en-US" sz="2000">
                <a:solidFill>
                  <a:schemeClr val="bg1"/>
                </a:solidFill>
                <a:latin typeface="Chalkboard"/>
              </a:rPr>
              <a:t>H</a:t>
            </a:r>
            <a:r>
              <a:rPr lang="en-US" sz="2000" baseline="-25000">
                <a:solidFill>
                  <a:schemeClr val="bg1"/>
                </a:solidFill>
                <a:latin typeface="Chalkboard"/>
              </a:rPr>
              <a:t>2</a:t>
            </a:r>
            <a:r>
              <a:rPr lang="en-US" sz="2000">
                <a:solidFill>
                  <a:schemeClr val="bg1"/>
                </a:solidFill>
                <a:latin typeface="Chalkboard"/>
              </a:rPr>
              <a:t> is formed </a:t>
            </a:r>
            <a:r>
              <a:rPr lang="en-US" sz="2000">
                <a:solidFill>
                  <a:srgbClr val="FFFF00"/>
                </a:solidFill>
                <a:latin typeface="Chalkboard"/>
              </a:rPr>
              <a:t>on grain surfaces.</a:t>
            </a:r>
            <a:endParaRPr lang="en-US" sz="2000">
              <a:solidFill>
                <a:schemeClr val="bg1"/>
              </a:solidFill>
              <a:latin typeface="Chalkboard"/>
            </a:endParaRPr>
          </a:p>
        </p:txBody>
      </p:sp>
      <p:sp>
        <p:nvSpPr>
          <p:cNvPr id="40" name="TextBox 10"/>
          <p:cNvSpPr txBox="1"/>
          <p:nvPr/>
        </p:nvSpPr>
        <p:spPr>
          <a:xfrm>
            <a:off x="152400" y="3810000"/>
            <a:ext cx="8839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/>
            <a:r>
              <a:rPr lang="en-US" sz="2000">
                <a:solidFill>
                  <a:srgbClr val="FFFF00"/>
                </a:solidFill>
                <a:latin typeface="Chalkboard"/>
              </a:rPr>
              <a:t>• The most accurate dust models are currently constrained from observations of the Galactic diffuse ISM. They account for the following constraints:</a:t>
            </a:r>
          </a:p>
          <a:p>
            <a:pPr marL="457200" indent="-457200" algn="just"/>
            <a:r>
              <a:rPr lang="en-US" sz="2000">
                <a:solidFill>
                  <a:schemeClr val="bg1"/>
                </a:solidFill>
                <a:latin typeface="Chalkboard"/>
              </a:rPr>
              <a:t>		— the IR-to-mm emission (Zubko et al. 2004; Draine &amp; Li 2007); </a:t>
            </a:r>
          </a:p>
          <a:p>
            <a:pPr marL="457200" indent="-457200" algn="just"/>
            <a:r>
              <a:rPr lang="en-US" sz="2000">
                <a:solidFill>
                  <a:schemeClr val="bg1"/>
                </a:solidFill>
                <a:latin typeface="Chalkboard"/>
              </a:rPr>
              <a:t>		— the UV-to-near-IR extinction curve (Zubko et al. 2004; Draine &amp; Li 2007); 		</a:t>
            </a:r>
          </a:p>
          <a:p>
            <a:pPr marL="457200" indent="-457200" algn="just"/>
            <a:r>
              <a:rPr lang="en-US" sz="2000">
                <a:solidFill>
                  <a:schemeClr val="bg1"/>
                </a:solidFill>
                <a:latin typeface="Chalkboard"/>
              </a:rPr>
              <a:t>		— the elemental depletions (Zubko et al. 2004);</a:t>
            </a:r>
          </a:p>
          <a:p>
            <a:pPr marL="457200" indent="-457200" algn="just"/>
            <a:r>
              <a:rPr lang="en-US" sz="2000">
                <a:solidFill>
                  <a:schemeClr val="bg1"/>
                </a:solidFill>
                <a:latin typeface="Chalkboard"/>
              </a:rPr>
              <a:t>		(— the X-ray scattering halos; Dwek et al. </a:t>
            </a:r>
            <a:r>
              <a:rPr lang="en-US" sz="2000" i="1">
                <a:solidFill>
                  <a:schemeClr val="bg1"/>
                </a:solidFill>
                <a:latin typeface="Chalkboard"/>
              </a:rPr>
              <a:t>in prep</a:t>
            </a:r>
            <a:r>
              <a:rPr lang="en-US" sz="2000">
                <a:solidFill>
                  <a:schemeClr val="bg1"/>
                </a:solidFill>
                <a:latin typeface="Chalkboard"/>
              </a:rPr>
              <a:t>).</a:t>
            </a:r>
          </a:p>
          <a:p>
            <a:pPr marL="457200" indent="-457200" algn="just"/>
            <a:r>
              <a:rPr lang="en-US" sz="2000">
                <a:solidFill>
                  <a:schemeClr val="bg1"/>
                </a:solidFill>
                <a:latin typeface="Chalkboard"/>
              </a:rPr>
              <a:t>		=&gt; abundance &amp; size distribution of the various dust types.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4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4"/>
          <p:cNvSpPr txBox="1">
            <a:spLocks noChangeArrowheads="1"/>
          </p:cNvSpPr>
          <p:nvPr/>
        </p:nvSpPr>
        <p:spPr bwMode="auto">
          <a:xfrm>
            <a:off x="152400" y="76200"/>
            <a:ext cx="8839200" cy="523220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50000">
                <a:srgbClr val="0000FF"/>
              </a:gs>
              <a:gs pos="100000">
                <a:schemeClr val="tx1"/>
              </a:gs>
            </a:gsLst>
            <a:lin ang="5400000" scaled="1"/>
          </a:gradFill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  <a:effectLst>
                  <a:glow rad="101600">
                    <a:srgbClr val="FF6600">
                      <a:alpha val="65000"/>
                    </a:srgbClr>
                  </a:glow>
                </a:effectLst>
                <a:latin typeface="Papyrus" pitchFamily="-65" charset="0"/>
              </a:rPr>
              <a:t>Stochastic Heating: Temperature Fluctuations</a:t>
            </a:r>
            <a:endParaRPr lang="en-US" sz="2800" b="1" dirty="0">
              <a:solidFill>
                <a:srgbClr val="FFFF00"/>
              </a:solidFill>
              <a:effectLst>
                <a:glow rad="101600">
                  <a:srgbClr val="FF6600">
                    <a:alpha val="65000"/>
                  </a:srgbClr>
                </a:glow>
              </a:effectLst>
              <a:latin typeface="Papyrus" pitchFamily="-65" charset="0"/>
            </a:endParaRPr>
          </a:p>
        </p:txBody>
      </p:sp>
      <p:sp>
        <p:nvSpPr>
          <p:cNvPr id="36" name="TextBox 10"/>
          <p:cNvSpPr txBox="1"/>
          <p:nvPr/>
        </p:nvSpPr>
        <p:spPr>
          <a:xfrm>
            <a:off x="152400" y="609600"/>
            <a:ext cx="883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solidFill>
                  <a:srgbClr val="FFFF00"/>
                </a:solidFill>
                <a:latin typeface="Chalkboard"/>
              </a:rPr>
              <a:t>Very small grains (radius &lt; 0.01 µ</a:t>
            </a:r>
            <a:r>
              <a:rPr lang="en-US" sz="2000" dirty="0" err="1" smtClean="0">
                <a:solidFill>
                  <a:srgbClr val="FFFF00"/>
                </a:solidFill>
                <a:latin typeface="Chalkboard"/>
              </a:rPr>
              <a:t>m</a:t>
            </a:r>
            <a:r>
              <a:rPr lang="en-US" sz="2000" dirty="0" smtClean="0">
                <a:solidFill>
                  <a:srgbClr val="FFFF00"/>
                </a:solidFill>
                <a:latin typeface="Chalkboard"/>
              </a:rPr>
              <a:t>) are out of equilibrium with the radiation field.</a:t>
            </a:r>
            <a:endParaRPr lang="en-US" sz="2000" dirty="0">
              <a:solidFill>
                <a:schemeClr val="bg1"/>
              </a:solidFill>
              <a:latin typeface="Chalkboard"/>
            </a:endParaRPr>
          </a:p>
        </p:txBody>
      </p:sp>
      <p:pic>
        <p:nvPicPr>
          <p:cNvPr id="8" name="Picture 7" descr="specMC_time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1676400"/>
            <a:ext cx="4572000" cy="4572000"/>
          </a:xfrm>
          <a:prstGeom prst="rect">
            <a:avLst/>
          </a:prstGeom>
        </p:spPr>
      </p:pic>
      <p:pic>
        <p:nvPicPr>
          <p:cNvPr id="9" name="Picture 8" descr="specMC_Lnu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4572000" y="1676400"/>
            <a:ext cx="4572000" cy="457200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0" y="1676400"/>
            <a:ext cx="9144000" cy="4572000"/>
            <a:chOff x="0" y="2286000"/>
            <a:chExt cx="9144000" cy="4572000"/>
          </a:xfrm>
        </p:grpSpPr>
        <p:pic>
          <p:nvPicPr>
            <p:cNvPr id="10" name="Picture 9" descr="specMC_time2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6"/>
                <a:stretch>
                  <a:fillRect/>
                </a:stretch>
              </p:blipFill>
            </mc:Choice>
            <mc:Fallback>
              <p:blipFill>
                <a:blip r:embed="rId7"/>
                <a:stretch>
                  <a:fillRect/>
                </a:stretch>
              </p:blipFill>
            </mc:Fallback>
          </mc:AlternateContent>
          <p:spPr>
            <a:xfrm>
              <a:off x="0" y="2286000"/>
              <a:ext cx="4572000" cy="4572000"/>
            </a:xfrm>
            <a:prstGeom prst="rect">
              <a:avLst/>
            </a:prstGeom>
          </p:spPr>
        </p:pic>
        <p:pic>
          <p:nvPicPr>
            <p:cNvPr id="11" name="Picture 10" descr="specMC_Lnu2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8"/>
                <a:stretch>
                  <a:fillRect/>
                </a:stretch>
              </p:blipFill>
            </mc:Choice>
            <mc:Fallback>
              <p:blipFill>
                <a:blip r:embed="rId9"/>
                <a:stretch>
                  <a:fillRect/>
                </a:stretch>
              </p:blipFill>
            </mc:Fallback>
          </mc:AlternateContent>
          <p:spPr>
            <a:xfrm>
              <a:off x="4572000" y="2286000"/>
              <a:ext cx="4572000" cy="4572000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0" y="1676400"/>
            <a:ext cx="9144000" cy="4572000"/>
            <a:chOff x="0" y="2286000"/>
            <a:chExt cx="9144000" cy="4572000"/>
          </a:xfrm>
        </p:grpSpPr>
        <p:pic>
          <p:nvPicPr>
            <p:cNvPr id="13" name="Picture 12" descr="specMC_time3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0"/>
                <a:stretch>
                  <a:fillRect/>
                </a:stretch>
              </p:blipFill>
            </mc:Choice>
            <mc:Fallback>
              <p:blipFill>
                <a:blip r:embed="rId11"/>
                <a:stretch>
                  <a:fillRect/>
                </a:stretch>
              </p:blipFill>
            </mc:Fallback>
          </mc:AlternateContent>
          <p:spPr>
            <a:xfrm>
              <a:off x="0" y="2286000"/>
              <a:ext cx="4572000" cy="4572000"/>
            </a:xfrm>
            <a:prstGeom prst="rect">
              <a:avLst/>
            </a:prstGeom>
          </p:spPr>
        </p:pic>
        <p:pic>
          <p:nvPicPr>
            <p:cNvPr id="14" name="Picture 13" descr="specMC_Lnu3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2"/>
                <a:stretch>
                  <a:fillRect/>
                </a:stretch>
              </p:blipFill>
            </mc:Choice>
            <mc:Fallback>
              <p:blipFill>
                <a:blip r:embed="rId13"/>
                <a:stretch>
                  <a:fillRect/>
                </a:stretch>
              </p:blipFill>
            </mc:Fallback>
          </mc:AlternateContent>
          <p:spPr>
            <a:xfrm>
              <a:off x="4572000" y="2286000"/>
              <a:ext cx="4572000" cy="4572000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0" y="1676400"/>
            <a:ext cx="9144000" cy="4572000"/>
            <a:chOff x="0" y="2286000"/>
            <a:chExt cx="9144000" cy="4572000"/>
          </a:xfrm>
        </p:grpSpPr>
        <p:pic>
          <p:nvPicPr>
            <p:cNvPr id="16" name="Picture 15" descr="specMC_time4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4"/>
                <a:stretch>
                  <a:fillRect/>
                </a:stretch>
              </p:blipFill>
            </mc:Choice>
            <mc:Fallback>
              <p:blipFill>
                <a:blip r:embed="rId15"/>
                <a:stretch>
                  <a:fillRect/>
                </a:stretch>
              </p:blipFill>
            </mc:Fallback>
          </mc:AlternateContent>
          <p:spPr>
            <a:xfrm>
              <a:off x="0" y="2286000"/>
              <a:ext cx="4572000" cy="4572000"/>
            </a:xfrm>
            <a:prstGeom prst="rect">
              <a:avLst/>
            </a:prstGeom>
          </p:spPr>
        </p:pic>
        <p:pic>
          <p:nvPicPr>
            <p:cNvPr id="17" name="Picture 16" descr="specMC_Lnu4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6"/>
                <a:stretch>
                  <a:fillRect/>
                </a:stretch>
              </p:blipFill>
            </mc:Choice>
            <mc:Fallback>
              <p:blipFill>
                <a:blip r:embed="rId17"/>
                <a:stretch>
                  <a:fillRect/>
                </a:stretch>
              </p:blipFill>
            </mc:Fallback>
          </mc:AlternateContent>
          <p:spPr>
            <a:xfrm>
              <a:off x="4572000" y="2286000"/>
              <a:ext cx="4572000" cy="4572000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0" y="1676400"/>
            <a:ext cx="9144000" cy="4572000"/>
            <a:chOff x="0" y="2286000"/>
            <a:chExt cx="9144000" cy="4572000"/>
          </a:xfrm>
        </p:grpSpPr>
        <p:pic>
          <p:nvPicPr>
            <p:cNvPr id="19" name="Picture 18" descr="specMC_time5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8"/>
                <a:stretch>
                  <a:fillRect/>
                </a:stretch>
              </p:blipFill>
            </mc:Choice>
            <mc:Fallback>
              <p:blipFill>
                <a:blip r:embed="rId19"/>
                <a:stretch>
                  <a:fillRect/>
                </a:stretch>
              </p:blipFill>
            </mc:Fallback>
          </mc:AlternateContent>
          <p:spPr>
            <a:xfrm>
              <a:off x="0" y="2286000"/>
              <a:ext cx="4572000" cy="4572000"/>
            </a:xfrm>
            <a:prstGeom prst="rect">
              <a:avLst/>
            </a:prstGeom>
          </p:spPr>
        </p:pic>
        <p:pic>
          <p:nvPicPr>
            <p:cNvPr id="20" name="Picture 19" descr="specMC_Lnu5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20"/>
                <a:stretch>
                  <a:fillRect/>
                </a:stretch>
              </p:blipFill>
            </mc:Choice>
            <mc:Fallback>
              <p:blipFill>
                <a:blip r:embed="rId21"/>
                <a:stretch>
                  <a:fillRect/>
                </a:stretch>
              </p:blipFill>
            </mc:Fallback>
          </mc:AlternateContent>
          <p:spPr>
            <a:xfrm>
              <a:off x="4572000" y="2286000"/>
              <a:ext cx="4572000" cy="4572000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0" y="1676400"/>
            <a:ext cx="9144000" cy="4572000"/>
            <a:chOff x="0" y="2286000"/>
            <a:chExt cx="9144000" cy="4572000"/>
          </a:xfrm>
        </p:grpSpPr>
        <p:pic>
          <p:nvPicPr>
            <p:cNvPr id="22" name="Picture 21" descr="specMC_time6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22"/>
                <a:stretch>
                  <a:fillRect/>
                </a:stretch>
              </p:blipFill>
            </mc:Choice>
            <mc:Fallback>
              <p:blipFill>
                <a:blip r:embed="rId23"/>
                <a:stretch>
                  <a:fillRect/>
                </a:stretch>
              </p:blipFill>
            </mc:Fallback>
          </mc:AlternateContent>
          <p:spPr>
            <a:xfrm>
              <a:off x="0" y="2286000"/>
              <a:ext cx="4572000" cy="4572000"/>
            </a:xfrm>
            <a:prstGeom prst="rect">
              <a:avLst/>
            </a:prstGeom>
          </p:spPr>
        </p:pic>
        <p:pic>
          <p:nvPicPr>
            <p:cNvPr id="23" name="Picture 22" descr="specMC_Lnu6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24"/>
                <a:stretch>
                  <a:fillRect/>
                </a:stretch>
              </p:blipFill>
            </mc:Choice>
            <mc:Fallback>
              <p:blipFill>
                <a:blip r:embed="rId25"/>
                <a:stretch>
                  <a:fillRect/>
                </a:stretch>
              </p:blipFill>
            </mc:Fallback>
          </mc:AlternateContent>
          <p:spPr>
            <a:xfrm>
              <a:off x="4572000" y="2286000"/>
              <a:ext cx="4572000" cy="4572000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26"/>
          <p:cNvGrpSpPr>
            <a:grpSpLocks noChangeAspect="1"/>
          </p:cNvGrpSpPr>
          <p:nvPr/>
        </p:nvGrpSpPr>
        <p:grpSpPr bwMode="auto">
          <a:xfrm>
            <a:off x="0" y="1978025"/>
            <a:ext cx="9140825" cy="3810000"/>
            <a:chOff x="0" y="720"/>
            <a:chExt cx="6911" cy="2880"/>
          </a:xfrm>
        </p:grpSpPr>
        <p:pic>
          <p:nvPicPr>
            <p:cNvPr id="19478" name="Picture 1027" descr="cluster1.pdf                                                   003D9BC9Macintosh HD                   BCFBA27D: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720"/>
              <a:ext cx="2880" cy="28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79" name="Picture 1028" descr="pedago_star1.pdf                                               003D9BC9Macintosh HD                   BCFBA27D: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879" y="720"/>
              <a:ext cx="4032" cy="28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1029"/>
          <p:cNvGrpSpPr>
            <a:grpSpLocks noChangeAspect="1"/>
          </p:cNvGrpSpPr>
          <p:nvPr/>
        </p:nvGrpSpPr>
        <p:grpSpPr bwMode="auto">
          <a:xfrm>
            <a:off x="0" y="1978025"/>
            <a:ext cx="9140825" cy="3810000"/>
            <a:chOff x="0" y="720"/>
            <a:chExt cx="6911" cy="2880"/>
          </a:xfrm>
        </p:grpSpPr>
        <p:pic>
          <p:nvPicPr>
            <p:cNvPr id="19476" name="Picture 1030" descr="cluster2.pdf                                                   003D9BC9Macintosh HD                   BCFBA27D: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720"/>
              <a:ext cx="2880" cy="28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77" name="Picture 1031" descr="pedago_star2.pdf                                               003D9BC9Macintosh HD                   BCFBA27D: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879" y="720"/>
              <a:ext cx="4032" cy="28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1032"/>
          <p:cNvGrpSpPr>
            <a:grpSpLocks noChangeAspect="1"/>
          </p:cNvGrpSpPr>
          <p:nvPr/>
        </p:nvGrpSpPr>
        <p:grpSpPr bwMode="auto">
          <a:xfrm>
            <a:off x="0" y="1978025"/>
            <a:ext cx="9140825" cy="3810000"/>
            <a:chOff x="0" y="720"/>
            <a:chExt cx="6911" cy="2880"/>
          </a:xfrm>
        </p:grpSpPr>
        <p:pic>
          <p:nvPicPr>
            <p:cNvPr id="19474" name="Picture 1033" descr="cluster3.pdf                                                   003D9BC9Macintosh HD                   BCFBA27D: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0" y="720"/>
              <a:ext cx="2880" cy="28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75" name="Picture 1034" descr="pedago_star3.pdf                                               003D9BC9Macintosh HD                   BCFBA27D: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879" y="720"/>
              <a:ext cx="4032" cy="28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oup 1035"/>
          <p:cNvGrpSpPr>
            <a:grpSpLocks noChangeAspect="1"/>
          </p:cNvGrpSpPr>
          <p:nvPr/>
        </p:nvGrpSpPr>
        <p:grpSpPr bwMode="auto">
          <a:xfrm>
            <a:off x="0" y="1978025"/>
            <a:ext cx="9140825" cy="3810000"/>
            <a:chOff x="0" y="720"/>
            <a:chExt cx="6911" cy="2880"/>
          </a:xfrm>
        </p:grpSpPr>
        <p:pic>
          <p:nvPicPr>
            <p:cNvPr id="19472" name="Picture 1036" descr="cluster4.pdf                                                   003D9BC9Macintosh HD                   BCFBA27D: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0" y="720"/>
              <a:ext cx="2880" cy="28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73" name="Picture 1037" descr="pedago_star4.pdf                                               003D9BC9Macintosh HD                   BCFBA27D: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2879" y="720"/>
              <a:ext cx="4032" cy="28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Group 1038"/>
          <p:cNvGrpSpPr>
            <a:grpSpLocks noChangeAspect="1"/>
          </p:cNvGrpSpPr>
          <p:nvPr/>
        </p:nvGrpSpPr>
        <p:grpSpPr bwMode="auto">
          <a:xfrm>
            <a:off x="0" y="1978025"/>
            <a:ext cx="9140825" cy="3810000"/>
            <a:chOff x="0" y="720"/>
            <a:chExt cx="6911" cy="2880"/>
          </a:xfrm>
        </p:grpSpPr>
        <p:pic>
          <p:nvPicPr>
            <p:cNvPr id="19470" name="Picture 1039" descr="cluster5.pdf                                                   003D9BC9Macintosh HD                   BCFBA27D: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0" y="720"/>
              <a:ext cx="2880" cy="28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71" name="Picture 1040" descr="pedago_star5.pdf                                               003D9BC9Macintosh HD                   BCFBA27D: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2879" y="720"/>
              <a:ext cx="4032" cy="28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" name="Group 1041"/>
          <p:cNvGrpSpPr>
            <a:grpSpLocks noChangeAspect="1"/>
          </p:cNvGrpSpPr>
          <p:nvPr/>
        </p:nvGrpSpPr>
        <p:grpSpPr bwMode="auto">
          <a:xfrm>
            <a:off x="0" y="1978025"/>
            <a:ext cx="9140825" cy="3810000"/>
            <a:chOff x="0" y="720"/>
            <a:chExt cx="6911" cy="2880"/>
          </a:xfrm>
        </p:grpSpPr>
        <p:pic>
          <p:nvPicPr>
            <p:cNvPr id="19468" name="Picture 1042" descr="cluster6.pdf                                                   003D9BC9Macintosh HD                   BCFBA27D: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0" y="720"/>
              <a:ext cx="2880" cy="28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69" name="Picture 1043" descr="pedago_star6.pdf                                               003D9BC9Macintosh HD                   BCFBA27D: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2879" y="720"/>
              <a:ext cx="4032" cy="28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" name="Group 1044"/>
          <p:cNvGrpSpPr>
            <a:grpSpLocks noChangeAspect="1"/>
          </p:cNvGrpSpPr>
          <p:nvPr/>
        </p:nvGrpSpPr>
        <p:grpSpPr bwMode="auto">
          <a:xfrm>
            <a:off x="0" y="1978025"/>
            <a:ext cx="9140825" cy="3810000"/>
            <a:chOff x="0" y="720"/>
            <a:chExt cx="6911" cy="2880"/>
          </a:xfrm>
        </p:grpSpPr>
        <p:pic>
          <p:nvPicPr>
            <p:cNvPr id="19466" name="Picture 1045" descr="cluster7.pdf                                                   003D9BC9Macintosh HD                   BCFBA27D: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0" y="720"/>
              <a:ext cx="2880" cy="28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67" name="Picture 1046" descr="pedago_star7.pdf                                               003D9BC9Macintosh HD                   BCFBA27D:"/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2879" y="720"/>
              <a:ext cx="4032" cy="28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152400" y="76200"/>
            <a:ext cx="8839200" cy="523220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50000">
                <a:srgbClr val="0000FF"/>
              </a:gs>
              <a:gs pos="100000">
                <a:schemeClr val="tx1"/>
              </a:gs>
            </a:gsLst>
            <a:lin ang="5400000" scaled="1"/>
          </a:gradFill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  <a:effectLst>
                  <a:glow rad="101600">
                    <a:srgbClr val="FF6600">
                      <a:alpha val="65000"/>
                    </a:srgbClr>
                  </a:glow>
                </a:effectLst>
                <a:latin typeface="Papyrus" pitchFamily="-65" charset="0"/>
              </a:rPr>
              <a:t>Stellar Evolutionary Synthesis</a:t>
            </a:r>
            <a:endParaRPr lang="en-US" sz="2800" b="1" dirty="0">
              <a:solidFill>
                <a:srgbClr val="FFFF00"/>
              </a:solidFill>
              <a:effectLst>
                <a:glow rad="101600">
                  <a:srgbClr val="FF6600">
                    <a:alpha val="65000"/>
                  </a:srgbClr>
                </a:glow>
              </a:effectLst>
              <a:latin typeface="Papyrus" pitchFamily="-65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26"/>
          <p:cNvGrpSpPr>
            <a:grpSpLocks noChangeAspect="1"/>
          </p:cNvGrpSpPr>
          <p:nvPr/>
        </p:nvGrpSpPr>
        <p:grpSpPr bwMode="auto">
          <a:xfrm>
            <a:off x="0" y="1978025"/>
            <a:ext cx="9140825" cy="3810000"/>
            <a:chOff x="0" y="720"/>
            <a:chExt cx="6911" cy="2880"/>
          </a:xfrm>
        </p:grpSpPr>
        <p:pic>
          <p:nvPicPr>
            <p:cNvPr id="20502" name="Picture 1027" descr="cluster_dust1.pdf                                              003D9BC9Macintosh HD                   BCFBA27D: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720"/>
              <a:ext cx="2880" cy="28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03" name="Picture 1028" descr="pedago_dust1.pdf                                               003D9BC9Macintosh HD                   BCFBA27D: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879" y="720"/>
              <a:ext cx="4032" cy="28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1029"/>
          <p:cNvGrpSpPr>
            <a:grpSpLocks noChangeAspect="1"/>
          </p:cNvGrpSpPr>
          <p:nvPr/>
        </p:nvGrpSpPr>
        <p:grpSpPr bwMode="auto">
          <a:xfrm>
            <a:off x="0" y="1978025"/>
            <a:ext cx="9140825" cy="3810000"/>
            <a:chOff x="0" y="720"/>
            <a:chExt cx="6911" cy="2880"/>
          </a:xfrm>
        </p:grpSpPr>
        <p:pic>
          <p:nvPicPr>
            <p:cNvPr id="20500" name="Picture 1030" descr="cluster_dust2.pdf                                              003D9BC9Macintosh HD                   BCFBA27D: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720"/>
              <a:ext cx="2880" cy="28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01" name="Picture 1031" descr="pedago_dust2.pdf                                               003D9BC9Macintosh HD                   BCFBA27D: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879" y="720"/>
              <a:ext cx="4032" cy="28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1032"/>
          <p:cNvGrpSpPr>
            <a:grpSpLocks noChangeAspect="1"/>
          </p:cNvGrpSpPr>
          <p:nvPr/>
        </p:nvGrpSpPr>
        <p:grpSpPr bwMode="auto">
          <a:xfrm>
            <a:off x="0" y="1978025"/>
            <a:ext cx="9140825" cy="3810000"/>
            <a:chOff x="0" y="720"/>
            <a:chExt cx="6911" cy="2880"/>
          </a:xfrm>
        </p:grpSpPr>
        <p:pic>
          <p:nvPicPr>
            <p:cNvPr id="20498" name="Picture 1033" descr="cluster_dust3.pdf                                              003D9BC9Macintosh HD                   BCFBA27D: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0" y="720"/>
              <a:ext cx="2880" cy="28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99" name="Picture 1034" descr="pedago_dust3.pdf                                               003D9BC9Macintosh HD                   BCFBA27D: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879" y="720"/>
              <a:ext cx="4032" cy="28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oup 1035"/>
          <p:cNvGrpSpPr>
            <a:grpSpLocks noChangeAspect="1"/>
          </p:cNvGrpSpPr>
          <p:nvPr/>
        </p:nvGrpSpPr>
        <p:grpSpPr bwMode="auto">
          <a:xfrm>
            <a:off x="0" y="1978025"/>
            <a:ext cx="9140825" cy="3810000"/>
            <a:chOff x="0" y="720"/>
            <a:chExt cx="6911" cy="2880"/>
          </a:xfrm>
        </p:grpSpPr>
        <p:pic>
          <p:nvPicPr>
            <p:cNvPr id="20496" name="Picture 1036" descr="cluster_dust4.pdf                                              003D9BC9Macintosh HD                   BCFBA27D: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0" y="720"/>
              <a:ext cx="2880" cy="28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97" name="Picture 1037" descr="pedago_dust4.pdf                                               003D9BC9Macintosh HD                   BCFBA27D: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2879" y="720"/>
              <a:ext cx="4032" cy="28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Group 1038"/>
          <p:cNvGrpSpPr>
            <a:grpSpLocks noChangeAspect="1"/>
          </p:cNvGrpSpPr>
          <p:nvPr/>
        </p:nvGrpSpPr>
        <p:grpSpPr bwMode="auto">
          <a:xfrm>
            <a:off x="0" y="1978025"/>
            <a:ext cx="9140825" cy="3810000"/>
            <a:chOff x="0" y="720"/>
            <a:chExt cx="6911" cy="2880"/>
          </a:xfrm>
        </p:grpSpPr>
        <p:pic>
          <p:nvPicPr>
            <p:cNvPr id="20494" name="Picture 1039" descr="cluster_dust5.pdf                                              003D9BC9Macintosh HD                   BCFBA27D: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0" y="720"/>
              <a:ext cx="2880" cy="28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95" name="Picture 1040" descr="pedago_dust5.pdf                                               003D9BC9Macintosh HD                   BCFBA27D: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2879" y="720"/>
              <a:ext cx="4032" cy="28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" name="Group 1041"/>
          <p:cNvGrpSpPr>
            <a:grpSpLocks noChangeAspect="1"/>
          </p:cNvGrpSpPr>
          <p:nvPr/>
        </p:nvGrpSpPr>
        <p:grpSpPr bwMode="auto">
          <a:xfrm>
            <a:off x="0" y="1978025"/>
            <a:ext cx="9140825" cy="3810000"/>
            <a:chOff x="0" y="720"/>
            <a:chExt cx="6911" cy="2880"/>
          </a:xfrm>
        </p:grpSpPr>
        <p:pic>
          <p:nvPicPr>
            <p:cNvPr id="20492" name="Picture 1042" descr="cluster_dust6.pdf                                              003D9BC9Macintosh HD                   BCFBA27D: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0" y="720"/>
              <a:ext cx="2880" cy="28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93" name="Picture 1043" descr="pedago_dust6.pdf                                               003D9BC9Macintosh HD                   BCFBA27D: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2879" y="720"/>
              <a:ext cx="4032" cy="28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" name="Group 1044"/>
          <p:cNvGrpSpPr>
            <a:grpSpLocks noChangeAspect="1"/>
          </p:cNvGrpSpPr>
          <p:nvPr/>
        </p:nvGrpSpPr>
        <p:grpSpPr bwMode="auto">
          <a:xfrm>
            <a:off x="0" y="1978025"/>
            <a:ext cx="9140825" cy="3810000"/>
            <a:chOff x="0" y="720"/>
            <a:chExt cx="6911" cy="2880"/>
          </a:xfrm>
        </p:grpSpPr>
        <p:pic>
          <p:nvPicPr>
            <p:cNvPr id="20490" name="Picture 1045" descr="cluster_dust7.pdf                                              003D9BC9Macintosh HD                   BCFBA27D: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0" y="720"/>
              <a:ext cx="2880" cy="28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91" name="Picture 1046" descr="pedago_dust7.pdf                                               003D9BC9Macintosh HD                   BCFBA27D: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2879" y="720"/>
              <a:ext cx="4032" cy="28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152400" y="76200"/>
            <a:ext cx="8839200" cy="523220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50000">
                <a:srgbClr val="0000FF"/>
              </a:gs>
              <a:gs pos="100000">
                <a:schemeClr val="tx1"/>
              </a:gs>
            </a:gsLst>
            <a:lin ang="5400000" scaled="1"/>
          </a:gradFill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  <a:effectLst>
                  <a:glow rad="101600">
                    <a:srgbClr val="FF6600">
                      <a:alpha val="65000"/>
                    </a:srgbClr>
                  </a:glow>
                </a:effectLst>
                <a:latin typeface="Papyrus" pitchFamily="-65" charset="0"/>
              </a:rPr>
              <a:t>Dust Properties &amp; Spectral Energy Distributions</a:t>
            </a:r>
            <a:endParaRPr lang="en-US" sz="2800" b="1" dirty="0">
              <a:solidFill>
                <a:srgbClr val="FFFF00"/>
              </a:solidFill>
              <a:effectLst>
                <a:glow rad="101600">
                  <a:srgbClr val="FF6600">
                    <a:alpha val="65000"/>
                  </a:srgbClr>
                </a:glow>
              </a:effectLst>
              <a:latin typeface="Papyrus" pitchFamily="-65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26"/>
          <p:cNvGrpSpPr>
            <a:grpSpLocks noChangeAspect="1"/>
          </p:cNvGrpSpPr>
          <p:nvPr/>
        </p:nvGrpSpPr>
        <p:grpSpPr bwMode="auto">
          <a:xfrm>
            <a:off x="0" y="1978025"/>
            <a:ext cx="9140825" cy="3810000"/>
            <a:chOff x="0" y="720"/>
            <a:chExt cx="6911" cy="2880"/>
          </a:xfrm>
        </p:grpSpPr>
        <p:pic>
          <p:nvPicPr>
            <p:cNvPr id="21514" name="Picture 1027" descr="cluster_clump1.pdf                                             003D9BC9Macintosh HD                   BCFBA27D: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720"/>
              <a:ext cx="2880" cy="28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15" name="Picture 1028" descr="pedago_clump1.pdf                                              003D9BC9Macintosh HD                   BCFBA27D: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879" y="720"/>
              <a:ext cx="4032" cy="28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1029"/>
          <p:cNvGrpSpPr>
            <a:grpSpLocks noChangeAspect="1"/>
          </p:cNvGrpSpPr>
          <p:nvPr/>
        </p:nvGrpSpPr>
        <p:grpSpPr bwMode="auto">
          <a:xfrm>
            <a:off x="0" y="1978025"/>
            <a:ext cx="9140825" cy="3810000"/>
            <a:chOff x="0" y="720"/>
            <a:chExt cx="6911" cy="2880"/>
          </a:xfrm>
        </p:grpSpPr>
        <p:pic>
          <p:nvPicPr>
            <p:cNvPr id="21512" name="Picture 1030" descr="cluster_clump2.pdf                                             003D9BC9Macintosh HD                   BCFBA27D: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720"/>
              <a:ext cx="2880" cy="28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13" name="Picture 1031" descr="pedago_clump2.pdf                                              003D9BC9Macintosh HD                   BCFBA27D: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879" y="720"/>
              <a:ext cx="4032" cy="28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1032"/>
          <p:cNvGrpSpPr>
            <a:grpSpLocks noChangeAspect="1"/>
          </p:cNvGrpSpPr>
          <p:nvPr/>
        </p:nvGrpSpPr>
        <p:grpSpPr bwMode="auto">
          <a:xfrm>
            <a:off x="0" y="1978025"/>
            <a:ext cx="9140825" cy="3810000"/>
            <a:chOff x="0" y="720"/>
            <a:chExt cx="6911" cy="2880"/>
          </a:xfrm>
        </p:grpSpPr>
        <p:pic>
          <p:nvPicPr>
            <p:cNvPr id="21510" name="Picture 1033" descr="cluster_clump3.pdf                                             003D9BC9Macintosh HD                   BCFBA27D: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0" y="720"/>
              <a:ext cx="2880" cy="28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11" name="Picture 1034" descr="pedago_clump3.pdf                                              003D9BC9Macintosh HD                   BCFBA27D: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879" y="720"/>
              <a:ext cx="4032" cy="28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" name="Text Box 24"/>
          <p:cNvSpPr txBox="1">
            <a:spLocks noChangeArrowheads="1"/>
          </p:cNvSpPr>
          <p:nvPr/>
        </p:nvSpPr>
        <p:spPr bwMode="auto">
          <a:xfrm>
            <a:off x="152400" y="76200"/>
            <a:ext cx="8839200" cy="523220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50000">
                <a:srgbClr val="0000FF"/>
              </a:gs>
              <a:gs pos="100000">
                <a:schemeClr val="tx1"/>
              </a:gs>
            </a:gsLst>
            <a:lin ang="5400000" scaled="1"/>
          </a:gradFill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  <a:effectLst>
                  <a:glow rad="101600">
                    <a:srgbClr val="FF6600">
                      <a:alpha val="65000"/>
                    </a:srgbClr>
                  </a:glow>
                </a:effectLst>
                <a:latin typeface="Papyrus" pitchFamily="-65" charset="0"/>
              </a:rPr>
              <a:t>Effects of the Morphology of the ISM</a:t>
            </a:r>
            <a:endParaRPr lang="en-US" sz="2800" b="1" dirty="0">
              <a:solidFill>
                <a:srgbClr val="FFFF00"/>
              </a:solidFill>
              <a:effectLst>
                <a:glow rad="101600">
                  <a:srgbClr val="FF6600">
                    <a:alpha val="65000"/>
                  </a:srgbClr>
                </a:glow>
              </a:effectLst>
              <a:latin typeface="Papyrus" pitchFamily="-65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5302</TotalTime>
  <Words>1915</Words>
  <Application>Microsoft Macintosh PowerPoint</Application>
  <PresentationFormat>On-screen Show (4:3)</PresentationFormat>
  <Paragraphs>183</Paragraphs>
  <Slides>32</Slides>
  <Notes>11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</vt:vector>
  </TitlesOfParts>
  <Company>CEA/Saclay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Frédéric Galliano</dc:creator>
  <cp:lastModifiedBy>Frédéric Galliano</cp:lastModifiedBy>
  <cp:revision>358</cp:revision>
  <dcterms:created xsi:type="dcterms:W3CDTF">2009-09-14T08:52:39Z</dcterms:created>
  <dcterms:modified xsi:type="dcterms:W3CDTF">2009-09-14T08:54:01Z</dcterms:modified>
</cp:coreProperties>
</file>